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515" r:id="rId2"/>
    <p:sldId id="516" r:id="rId3"/>
    <p:sldId id="518" r:id="rId4"/>
    <p:sldId id="519" r:id="rId5"/>
    <p:sldId id="522" r:id="rId6"/>
    <p:sldId id="523" r:id="rId7"/>
    <p:sldId id="528" r:id="rId8"/>
    <p:sldId id="524" r:id="rId9"/>
    <p:sldId id="526" r:id="rId10"/>
    <p:sldId id="525" r:id="rId11"/>
    <p:sldId id="527" r:id="rId12"/>
    <p:sldId id="531" r:id="rId13"/>
    <p:sldId id="529" r:id="rId14"/>
    <p:sldId id="543" r:id="rId15"/>
    <p:sldId id="545" r:id="rId16"/>
    <p:sldId id="533" r:id="rId17"/>
    <p:sldId id="534" r:id="rId18"/>
    <p:sldId id="537" r:id="rId19"/>
    <p:sldId id="535" r:id="rId20"/>
    <p:sldId id="538" r:id="rId21"/>
    <p:sldId id="539" r:id="rId22"/>
    <p:sldId id="540" r:id="rId23"/>
    <p:sldId id="541" r:id="rId24"/>
    <p:sldId id="542" r:id="rId25"/>
    <p:sldId id="52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 yt" initials="hy" lastIdx="3" clrIdx="0">
    <p:extLst>
      <p:ext uri="{19B8F6BF-5375-455C-9EA6-DF929625EA0E}">
        <p15:presenceInfo xmlns:p15="http://schemas.microsoft.com/office/powerpoint/2012/main" userId="4aac0e6a4956b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8757"/>
    <a:srgbClr val="B02EDC"/>
    <a:srgbClr val="4B649F"/>
    <a:srgbClr val="6699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35" autoAdjust="0"/>
    <p:restoredTop sz="92718" autoAdjust="0"/>
  </p:normalViewPr>
  <p:slideViewPr>
    <p:cSldViewPr snapToGrid="0">
      <p:cViewPr varScale="1">
        <p:scale>
          <a:sx n="125" d="100"/>
          <a:sy n="125" d="100"/>
        </p:scale>
        <p:origin x="192" y="6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9" d="100"/>
          <a:sy n="109" d="100"/>
        </p:scale>
        <p:origin x="40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77AFA3D-DAEA-A745-A613-8DF40EBFB9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13954F-DD9D-754E-B49F-C55877FA7E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8B150-55BE-5849-9442-5D034E27D81C}" type="datetimeFigureOut">
              <a:rPr kumimoji="1" lang="zh-CN" altLang="en-US" smtClean="0"/>
              <a:t>2023/3/19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FAF636-69A3-5E46-8418-C18AD0A1C3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C70FDD-C08A-E241-8B93-0ED80A877C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C177B-0DBC-8944-AAB8-8AC886E844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98533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C86BB-1BE5-4D31-8AAB-BABBD22ED087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1FFA3-0EA4-44E6-8181-C4602F553C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48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1FFA3-0EA4-44E6-8181-C4602F553C1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852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从承载的语言上面来说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抽象成两个</a:t>
            </a:r>
            <a:r>
              <a:rPr kumimoji="1" lang="en-US" altLang="zh-CN" dirty="0" err="1"/>
              <a:t>ir</a:t>
            </a:r>
            <a:r>
              <a:rPr kumimoji="1" lang="zh-CN" altLang="en-US" dirty="0"/>
              <a:t>的原因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1FFA3-0EA4-44E6-8181-C4602F553C1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128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zh-CN" altLang="zh-CN" b="0" i="0" dirty="0">
                <a:solidFill>
                  <a:srgbClr val="000000"/>
                </a:solidFill>
                <a:effectLst/>
                <a:ea typeface="Linux Libertine"/>
              </a:rPr>
              <a:t>巴科斯范式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1FFA3-0EA4-44E6-8181-C4602F553C1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862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优势是方便很多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1FFA3-0EA4-44E6-8181-C4602F553C1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157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7242D-8BF4-491D-9337-DAF55FE06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753" y="1726880"/>
            <a:ext cx="8585847" cy="1783082"/>
          </a:xfrm>
          <a:prstGeom prst="rect">
            <a:avLst/>
          </a:prstGeom>
        </p:spPr>
        <p:txBody>
          <a:bodyPr anchor="b"/>
          <a:lstStyle>
            <a:lvl1pPr algn="ctr">
              <a:defRPr sz="4000" b="1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46EC9B-BF03-44DF-A8BA-DEC10CF46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6752" y="3705101"/>
            <a:ext cx="8585847" cy="1552698"/>
          </a:xfrm>
        </p:spPr>
        <p:txBody>
          <a:bodyPr>
            <a:normAutofit/>
          </a:bodyPr>
          <a:lstStyle>
            <a:lvl1pPr marL="0" indent="0" algn="ctr">
              <a:buNone/>
              <a:defRPr sz="2800" b="0">
                <a:solidFill>
                  <a:srgbClr val="4B649F"/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DCF9BB-E938-4B89-BFD0-F1F7E7F01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3CAD-76BE-422E-B8F6-EDB512BFEC95}" type="datetime1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969515-F994-4062-90A1-C5AFF888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36AF07-1610-4396-B004-C0D31EE8D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6BE2-40FE-4A59-82BB-128E7E394AE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9A5DF5-4A92-4DC2-BF60-CF7F5CFD30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644" y="4757740"/>
            <a:ext cx="4399359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9">
            <a:extLst>
              <a:ext uri="{FF2B5EF4-FFF2-40B4-BE49-F238E27FC236}">
                <a16:creationId xmlns:a16="http://schemas.microsoft.com/office/drawing/2014/main" id="{3093C588-C891-47DE-AB8C-7210B8F033B9}"/>
              </a:ext>
            </a:extLst>
          </p:cNvPr>
          <p:cNvSpPr/>
          <p:nvPr userDrawn="1"/>
        </p:nvSpPr>
        <p:spPr>
          <a:xfrm>
            <a:off x="1468754" y="1701661"/>
            <a:ext cx="8918627" cy="3650890"/>
          </a:xfrm>
          <a:prstGeom prst="rect">
            <a:avLst/>
          </a:prstGeom>
          <a:noFill/>
          <a:ln w="254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b="0" noProof="1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  <p:grpSp>
        <p:nvGrpSpPr>
          <p:cNvPr id="10" name="Group 1">
            <a:extLst>
              <a:ext uri="{FF2B5EF4-FFF2-40B4-BE49-F238E27FC236}">
                <a16:creationId xmlns:a16="http://schemas.microsoft.com/office/drawing/2014/main" id="{699205C8-0229-4279-B618-AEECC6033E62}"/>
              </a:ext>
            </a:extLst>
          </p:cNvPr>
          <p:cNvGrpSpPr/>
          <p:nvPr userDrawn="1"/>
        </p:nvGrpSpPr>
        <p:grpSpPr>
          <a:xfrm>
            <a:off x="10031385" y="4810119"/>
            <a:ext cx="558403" cy="528638"/>
            <a:chOff x="10637838" y="3171860"/>
            <a:chExt cx="744537" cy="704850"/>
          </a:xfrm>
        </p:grpSpPr>
        <p:sp>
          <p:nvSpPr>
            <p:cNvPr id="11" name="矩形 21">
              <a:extLst>
                <a:ext uri="{FF2B5EF4-FFF2-40B4-BE49-F238E27FC236}">
                  <a16:creationId xmlns:a16="http://schemas.microsoft.com/office/drawing/2014/main" id="{7642A93B-C446-461D-84B8-32CA9F4BDCDB}"/>
                </a:ext>
              </a:extLst>
            </p:cNvPr>
            <p:cNvSpPr/>
            <p:nvPr/>
          </p:nvSpPr>
          <p:spPr>
            <a:xfrm>
              <a:off x="10906125" y="3400460"/>
              <a:ext cx="476250" cy="4762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b="0" noProof="1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12" name="矩形 22">
              <a:extLst>
                <a:ext uri="{FF2B5EF4-FFF2-40B4-BE49-F238E27FC236}">
                  <a16:creationId xmlns:a16="http://schemas.microsoft.com/office/drawing/2014/main" id="{B95D439B-E84C-4CE8-B66B-54587B9CC8A0}"/>
                </a:ext>
              </a:extLst>
            </p:cNvPr>
            <p:cNvSpPr/>
            <p:nvPr/>
          </p:nvSpPr>
          <p:spPr>
            <a:xfrm>
              <a:off x="10637838" y="3171860"/>
              <a:ext cx="474662" cy="47466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b="0" noProof="1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</p:grpSp>
      <p:grpSp>
        <p:nvGrpSpPr>
          <p:cNvPr id="13" name="Group 3">
            <a:extLst>
              <a:ext uri="{FF2B5EF4-FFF2-40B4-BE49-F238E27FC236}">
                <a16:creationId xmlns:a16="http://schemas.microsoft.com/office/drawing/2014/main" id="{5071832E-9782-4517-ABCE-52744968689D}"/>
              </a:ext>
            </a:extLst>
          </p:cNvPr>
          <p:cNvGrpSpPr/>
          <p:nvPr userDrawn="1"/>
        </p:nvGrpSpPr>
        <p:grpSpPr>
          <a:xfrm>
            <a:off x="1354455" y="1612580"/>
            <a:ext cx="470297" cy="470297"/>
            <a:chOff x="1308100" y="1397035"/>
            <a:chExt cx="627063" cy="627062"/>
          </a:xfrm>
        </p:grpSpPr>
        <p:sp>
          <p:nvSpPr>
            <p:cNvPr id="14" name="矩形 24">
              <a:extLst>
                <a:ext uri="{FF2B5EF4-FFF2-40B4-BE49-F238E27FC236}">
                  <a16:creationId xmlns:a16="http://schemas.microsoft.com/office/drawing/2014/main" id="{20CCC993-F73A-4608-BA4F-ECC09B6A8879}"/>
                </a:ext>
              </a:extLst>
            </p:cNvPr>
            <p:cNvSpPr/>
            <p:nvPr/>
          </p:nvSpPr>
          <p:spPr>
            <a:xfrm>
              <a:off x="1308100" y="1397035"/>
              <a:ext cx="474663" cy="47466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b="0" noProof="1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15" name="矩形 25">
              <a:extLst>
                <a:ext uri="{FF2B5EF4-FFF2-40B4-BE49-F238E27FC236}">
                  <a16:creationId xmlns:a16="http://schemas.microsoft.com/office/drawing/2014/main" id="{05E4C06D-7FAD-47AC-97E6-1CF70EAFAD79}"/>
                </a:ext>
              </a:extLst>
            </p:cNvPr>
            <p:cNvSpPr/>
            <p:nvPr/>
          </p:nvSpPr>
          <p:spPr>
            <a:xfrm>
              <a:off x="1460500" y="1549435"/>
              <a:ext cx="474663" cy="474662"/>
            </a:xfrm>
            <a:prstGeom prst="rect">
              <a:avLst/>
            </a:prstGeom>
            <a:solidFill>
              <a:srgbClr val="4B649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b="0" noProof="1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174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E07242D-8BF4-491D-9337-DAF55FE062AD}"/>
              </a:ext>
            </a:extLst>
          </p:cNvPr>
          <p:cNvSpPr txBox="1">
            <a:spLocks/>
          </p:cNvSpPr>
          <p:nvPr userDrawn="1"/>
        </p:nvSpPr>
        <p:spPr>
          <a:xfrm>
            <a:off x="-1556395" y="0"/>
            <a:ext cx="8585847" cy="20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1D9A5DF5-4A92-4DC2-BF60-CF7F5CFD30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543" y="4057650"/>
            <a:ext cx="4399359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9">
            <a:extLst>
              <a:ext uri="{FF2B5EF4-FFF2-40B4-BE49-F238E27FC236}">
                <a16:creationId xmlns:a16="http://schemas.microsoft.com/office/drawing/2014/main" id="{3093C588-C891-47DE-AB8C-7210B8F033B9}"/>
              </a:ext>
            </a:extLst>
          </p:cNvPr>
          <p:cNvSpPr/>
          <p:nvPr userDrawn="1"/>
        </p:nvSpPr>
        <p:spPr>
          <a:xfrm>
            <a:off x="1468754" y="2419350"/>
            <a:ext cx="8918627" cy="2076450"/>
          </a:xfrm>
          <a:prstGeom prst="rect">
            <a:avLst/>
          </a:prstGeom>
          <a:noFill/>
          <a:ln w="254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b="0" noProof="1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  <p:grpSp>
        <p:nvGrpSpPr>
          <p:cNvPr id="10" name="Group 1">
            <a:extLst>
              <a:ext uri="{FF2B5EF4-FFF2-40B4-BE49-F238E27FC236}">
                <a16:creationId xmlns:a16="http://schemas.microsoft.com/office/drawing/2014/main" id="{699205C8-0229-4279-B618-AEECC6033E62}"/>
              </a:ext>
            </a:extLst>
          </p:cNvPr>
          <p:cNvGrpSpPr/>
          <p:nvPr userDrawn="1"/>
        </p:nvGrpSpPr>
        <p:grpSpPr>
          <a:xfrm>
            <a:off x="9993285" y="4295769"/>
            <a:ext cx="558403" cy="528638"/>
            <a:chOff x="10637838" y="3171860"/>
            <a:chExt cx="744537" cy="704850"/>
          </a:xfrm>
        </p:grpSpPr>
        <p:sp>
          <p:nvSpPr>
            <p:cNvPr id="11" name="矩形 21">
              <a:extLst>
                <a:ext uri="{FF2B5EF4-FFF2-40B4-BE49-F238E27FC236}">
                  <a16:creationId xmlns:a16="http://schemas.microsoft.com/office/drawing/2014/main" id="{7642A93B-C446-461D-84B8-32CA9F4BDCDB}"/>
                </a:ext>
              </a:extLst>
            </p:cNvPr>
            <p:cNvSpPr/>
            <p:nvPr/>
          </p:nvSpPr>
          <p:spPr>
            <a:xfrm>
              <a:off x="10906125" y="3400460"/>
              <a:ext cx="476250" cy="4762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b="0" noProof="1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12" name="矩形 22">
              <a:extLst>
                <a:ext uri="{FF2B5EF4-FFF2-40B4-BE49-F238E27FC236}">
                  <a16:creationId xmlns:a16="http://schemas.microsoft.com/office/drawing/2014/main" id="{B95D439B-E84C-4CE8-B66B-54587B9CC8A0}"/>
                </a:ext>
              </a:extLst>
            </p:cNvPr>
            <p:cNvSpPr/>
            <p:nvPr/>
          </p:nvSpPr>
          <p:spPr>
            <a:xfrm>
              <a:off x="10637838" y="3171860"/>
              <a:ext cx="474662" cy="47466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b="0" noProof="1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</p:grpSp>
      <p:grpSp>
        <p:nvGrpSpPr>
          <p:cNvPr id="13" name="Group 3">
            <a:extLst>
              <a:ext uri="{FF2B5EF4-FFF2-40B4-BE49-F238E27FC236}">
                <a16:creationId xmlns:a16="http://schemas.microsoft.com/office/drawing/2014/main" id="{5071832E-9782-4517-ABCE-52744968689D}"/>
              </a:ext>
            </a:extLst>
          </p:cNvPr>
          <p:cNvGrpSpPr/>
          <p:nvPr userDrawn="1"/>
        </p:nvGrpSpPr>
        <p:grpSpPr>
          <a:xfrm>
            <a:off x="1411604" y="2184201"/>
            <a:ext cx="470297" cy="470297"/>
            <a:chOff x="1308100" y="1397035"/>
            <a:chExt cx="627063" cy="627062"/>
          </a:xfrm>
        </p:grpSpPr>
        <p:sp>
          <p:nvSpPr>
            <p:cNvPr id="14" name="矩形 24">
              <a:extLst>
                <a:ext uri="{FF2B5EF4-FFF2-40B4-BE49-F238E27FC236}">
                  <a16:creationId xmlns:a16="http://schemas.microsoft.com/office/drawing/2014/main" id="{20CCC993-F73A-4608-BA4F-ECC09B6A8879}"/>
                </a:ext>
              </a:extLst>
            </p:cNvPr>
            <p:cNvSpPr/>
            <p:nvPr/>
          </p:nvSpPr>
          <p:spPr>
            <a:xfrm>
              <a:off x="1308100" y="1397035"/>
              <a:ext cx="474663" cy="47466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b="0" noProof="1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15" name="矩形 25">
              <a:extLst>
                <a:ext uri="{FF2B5EF4-FFF2-40B4-BE49-F238E27FC236}">
                  <a16:creationId xmlns:a16="http://schemas.microsoft.com/office/drawing/2014/main" id="{05E4C06D-7FAD-47AC-97E6-1CF70EAFAD79}"/>
                </a:ext>
              </a:extLst>
            </p:cNvPr>
            <p:cNvSpPr/>
            <p:nvPr/>
          </p:nvSpPr>
          <p:spPr>
            <a:xfrm>
              <a:off x="1460500" y="1549435"/>
              <a:ext cx="474663" cy="474662"/>
            </a:xfrm>
            <a:prstGeom prst="rect">
              <a:avLst/>
            </a:prstGeom>
            <a:solidFill>
              <a:srgbClr val="4B649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b="0" noProof="1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</p:grpSp>
      <p:sp>
        <p:nvSpPr>
          <p:cNvPr id="24" name="标题 1">
            <a:extLst>
              <a:ext uri="{FF2B5EF4-FFF2-40B4-BE49-F238E27FC236}">
                <a16:creationId xmlns:a16="http://schemas.microsoft.com/office/drawing/2014/main" id="{CE07242D-8BF4-491D-9337-DAF55FE06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753" y="2546030"/>
            <a:ext cx="8585847" cy="1783082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 b="1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5134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E37-E163-40CA-8146-A68431A5A674}" type="datetime1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6BE2-40FE-4A59-82BB-128E7E394AE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190005" y="902526"/>
            <a:ext cx="11792198" cy="5379522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0"/>
          <p:cNvSpPr>
            <a:spLocks noGrp="1"/>
          </p:cNvSpPr>
          <p:nvPr>
            <p:ph type="title"/>
          </p:nvPr>
        </p:nvSpPr>
        <p:spPr>
          <a:xfrm>
            <a:off x="166255" y="0"/>
            <a:ext cx="10212779" cy="738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2718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176000" y="6274026"/>
            <a:ext cx="695820" cy="365125"/>
          </a:xfrm>
        </p:spPr>
        <p:txBody>
          <a:bodyPr/>
          <a:lstStyle>
            <a:lvl1pPr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‹#›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0" y="7858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1EF2AA3-EA03-6545-9DED-6F9154ACB1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/>
        </p:blipFill>
        <p:spPr>
          <a:xfrm>
            <a:off x="10480124" y="38033"/>
            <a:ext cx="1531840" cy="7008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81"/>
          <a:stretch/>
        </p:blipFill>
        <p:spPr>
          <a:xfrm>
            <a:off x="9777715" y="70119"/>
            <a:ext cx="702408" cy="672935"/>
          </a:xfrm>
          <a:prstGeom prst="rect">
            <a:avLst/>
          </a:prstGeom>
        </p:spPr>
      </p:pic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80FC510A-EAAE-41C0-9423-6423A04A3ED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5007" y="878774"/>
            <a:ext cx="11720945" cy="5379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Title Placeholder 10"/>
          <p:cNvSpPr>
            <a:spLocks noGrp="1"/>
          </p:cNvSpPr>
          <p:nvPr>
            <p:ph type="title"/>
          </p:nvPr>
        </p:nvSpPr>
        <p:spPr>
          <a:xfrm>
            <a:off x="166255" y="0"/>
            <a:ext cx="10212779" cy="738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841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E37-E163-40CA-8146-A68431A5A674}" type="datetime1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6BE2-40FE-4A59-82BB-128E7E394AE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Placeholder 10"/>
          <p:cNvSpPr>
            <a:spLocks noGrp="1"/>
          </p:cNvSpPr>
          <p:nvPr>
            <p:ph type="title"/>
          </p:nvPr>
        </p:nvSpPr>
        <p:spPr>
          <a:xfrm>
            <a:off x="166255" y="0"/>
            <a:ext cx="10212779" cy="738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5432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FC510A-EAAE-41C0-9423-6423A04A3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007" y="890649"/>
            <a:ext cx="11720945" cy="5367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00C973-F94C-48B5-B69A-DF371E842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00E37-E163-40CA-8146-A68431A5A674}" type="datetime1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8959F7-3E4A-4CAE-B5F7-1BCE614C7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F0037F-8DF7-47E7-A2E9-7112F040D9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66BE2-40FE-4A59-82BB-128E7E394AE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6"/>
          <p:cNvCxnSpPr/>
          <p:nvPr userDrawn="1"/>
        </p:nvCxnSpPr>
        <p:spPr>
          <a:xfrm>
            <a:off x="0" y="785813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1EF2AA3-EA03-6545-9DED-6F9154ACB1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/>
        </p:blipFill>
        <p:spPr>
          <a:xfrm>
            <a:off x="10480124" y="38033"/>
            <a:ext cx="1531840" cy="700860"/>
          </a:xfrm>
          <a:prstGeom prst="rect">
            <a:avLst/>
          </a:prstGeom>
        </p:spPr>
      </p:pic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166255" y="0"/>
            <a:ext cx="10212779" cy="738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3" name="图片 8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81"/>
          <a:stretch/>
        </p:blipFill>
        <p:spPr>
          <a:xfrm>
            <a:off x="9777715" y="70119"/>
            <a:ext cx="702408" cy="67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92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60" r:id="rId4"/>
    <p:sldLayoutId id="2147483662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4B649F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90000"/>
        <a:buFont typeface="Wingdings" pitchFamily="2" charset="2"/>
        <a:buChar char="q"/>
        <a:defRPr sz="2800" b="1" kern="1200">
          <a:solidFill>
            <a:schemeClr val="tx1"/>
          </a:solidFill>
          <a:latin typeface="微软雅黑" pitchFamily="34" charset="-122"/>
          <a:ea typeface="微软雅黑" pitchFamily="34" charset="-122"/>
          <a:cs typeface="Times New Roman" pitchFamily="18" charset="0"/>
        </a:defRPr>
      </a:lvl1pPr>
      <a:lvl2pPr marL="685800" indent="-2349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90000"/>
        <a:buFont typeface="Wingdings" pitchFamily="2" charset="2"/>
        <a:buChar char="n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985838" indent="-2730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itchFamily="2" charset="2"/>
        <a:buChar char="v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262063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itchFamily="2" charset="2"/>
        <a:buChar char="ü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524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6">
            <a:extLst>
              <a:ext uri="{FF2B5EF4-FFF2-40B4-BE49-F238E27FC236}">
                <a16:creationId xmlns:a16="http://schemas.microsoft.com/office/drawing/2014/main" id="{1D9A5DF5-4A92-4DC2-BF60-CF7F5CFD3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289" y="5128443"/>
            <a:ext cx="4399359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62">
            <a:extLst>
              <a:ext uri="{FF2B5EF4-FFF2-40B4-BE49-F238E27FC236}">
                <a16:creationId xmlns:a16="http://schemas.microsoft.com/office/drawing/2014/main" id="{51B558E7-6A52-4601-8F7C-E681BBE7A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6224" y="1750595"/>
            <a:ext cx="8739549" cy="113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tx2"/>
                </a:solidFill>
              </a:rPr>
              <a:t>TLP: A Deep Learning-Based Cost Model for Tensor Program Tuning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093C588-C891-47DE-AB8C-7210B8F033B9}"/>
              </a:ext>
            </a:extLst>
          </p:cNvPr>
          <p:cNvSpPr/>
          <p:nvPr/>
        </p:nvSpPr>
        <p:spPr>
          <a:xfrm>
            <a:off x="1641399" y="1388496"/>
            <a:ext cx="8918627" cy="4334758"/>
          </a:xfrm>
          <a:prstGeom prst="rect">
            <a:avLst/>
          </a:prstGeom>
          <a:noFill/>
          <a:ln w="254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b="0" noProof="1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  <p:grpSp>
        <p:nvGrpSpPr>
          <p:cNvPr id="21" name="Group 1">
            <a:extLst>
              <a:ext uri="{FF2B5EF4-FFF2-40B4-BE49-F238E27FC236}">
                <a16:creationId xmlns:a16="http://schemas.microsoft.com/office/drawing/2014/main" id="{699205C8-0229-4279-B618-AEECC6033E62}"/>
              </a:ext>
            </a:extLst>
          </p:cNvPr>
          <p:cNvGrpSpPr/>
          <p:nvPr/>
        </p:nvGrpSpPr>
        <p:grpSpPr>
          <a:xfrm>
            <a:off x="10204030" y="5180822"/>
            <a:ext cx="558403" cy="528638"/>
            <a:chOff x="10637838" y="3171860"/>
            <a:chExt cx="744537" cy="70485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642A93B-C446-461D-84B8-32CA9F4BDCDB}"/>
                </a:ext>
              </a:extLst>
            </p:cNvPr>
            <p:cNvSpPr/>
            <p:nvPr/>
          </p:nvSpPr>
          <p:spPr>
            <a:xfrm>
              <a:off x="10906125" y="3400460"/>
              <a:ext cx="476250" cy="4762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b="0" noProof="1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95D439B-E84C-4CE8-B66B-54587B9CC8A0}"/>
                </a:ext>
              </a:extLst>
            </p:cNvPr>
            <p:cNvSpPr/>
            <p:nvPr/>
          </p:nvSpPr>
          <p:spPr>
            <a:xfrm>
              <a:off x="10637838" y="3171860"/>
              <a:ext cx="474662" cy="47466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b="0" noProof="1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</p:grpSp>
      <p:grpSp>
        <p:nvGrpSpPr>
          <p:cNvPr id="24" name="Group 3">
            <a:extLst>
              <a:ext uri="{FF2B5EF4-FFF2-40B4-BE49-F238E27FC236}">
                <a16:creationId xmlns:a16="http://schemas.microsoft.com/office/drawing/2014/main" id="{5071832E-9782-4517-ABCE-52744968689D}"/>
              </a:ext>
            </a:extLst>
          </p:cNvPr>
          <p:cNvGrpSpPr/>
          <p:nvPr/>
        </p:nvGrpSpPr>
        <p:grpSpPr>
          <a:xfrm>
            <a:off x="1528147" y="1277283"/>
            <a:ext cx="470297" cy="470297"/>
            <a:chOff x="1308100" y="1397035"/>
            <a:chExt cx="627063" cy="62706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0CCC993-F73A-4608-BA4F-ECC09B6A8879}"/>
                </a:ext>
              </a:extLst>
            </p:cNvPr>
            <p:cNvSpPr/>
            <p:nvPr/>
          </p:nvSpPr>
          <p:spPr>
            <a:xfrm>
              <a:off x="1308100" y="1397035"/>
              <a:ext cx="474663" cy="47466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b="0" noProof="1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5E4C06D-7FAD-47AC-97E6-1CF70EAFAD79}"/>
                </a:ext>
              </a:extLst>
            </p:cNvPr>
            <p:cNvSpPr/>
            <p:nvPr/>
          </p:nvSpPr>
          <p:spPr>
            <a:xfrm>
              <a:off x="1460500" y="1549435"/>
              <a:ext cx="474663" cy="474662"/>
            </a:xfrm>
            <a:prstGeom prst="rect">
              <a:avLst/>
            </a:prstGeom>
            <a:solidFill>
              <a:srgbClr val="4B649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b="0" noProof="1">
                <a:solidFill>
                  <a:prstClr val="white"/>
                </a:solidFill>
                <a:latin typeface="等线"/>
                <a:ea typeface="等线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-673988" y="4669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2C9B57-6AE7-6236-CD89-0485D97A87A1}"/>
              </a:ext>
            </a:extLst>
          </p:cNvPr>
          <p:cNvSpPr txBox="1"/>
          <p:nvPr/>
        </p:nvSpPr>
        <p:spPr>
          <a:xfrm>
            <a:off x="2910554" y="2979604"/>
            <a:ext cx="6370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Yi </a:t>
            </a:r>
            <a:r>
              <a:rPr kumimoji="1"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Zhai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Yu Zhan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Shuo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Liu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Xiaomeng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Chu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Peng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Jianmin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Ji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Yanyong Zhang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BD06C8-C79E-B5A6-E3FD-1156208BF8E5}"/>
              </a:ext>
            </a:extLst>
          </p:cNvPr>
          <p:cNvSpPr txBox="1"/>
          <p:nvPr/>
        </p:nvSpPr>
        <p:spPr>
          <a:xfrm>
            <a:off x="3393826" y="3759241"/>
            <a:ext cx="540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Science and Technology of China</a:t>
            </a:r>
            <a:endParaRPr kumimoji="1" lang="zh-CN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03844E44-6690-6BF6-0D1E-21254BCB5E59}"/>
              </a:ext>
            </a:extLst>
          </p:cNvPr>
          <p:cNvCxnSpPr>
            <a:cxnSpLocks/>
          </p:cNvCxnSpPr>
          <p:nvPr/>
        </p:nvCxnSpPr>
        <p:spPr>
          <a:xfrm>
            <a:off x="2707968" y="4467731"/>
            <a:ext cx="6776057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8ADA2B-48ED-C854-A6B0-614576D3B1AF}"/>
              </a:ext>
            </a:extLst>
          </p:cNvPr>
          <p:cNvSpPr txBox="1"/>
          <p:nvPr/>
        </p:nvSpPr>
        <p:spPr>
          <a:xfrm>
            <a:off x="2730597" y="4614579"/>
            <a:ext cx="6730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system-ui"/>
              </a:rPr>
              <a:t>ASPLOS</a:t>
            </a:r>
            <a:r>
              <a:rPr lang="zh-CN" altLang="en-US" dirty="0">
                <a:latin typeface="system-ui"/>
              </a:rPr>
              <a:t> </a:t>
            </a:r>
            <a:r>
              <a:rPr lang="en-US" altLang="zh-CN" dirty="0">
                <a:latin typeface="system-ui"/>
              </a:rPr>
              <a:t>2023;</a:t>
            </a:r>
            <a:r>
              <a:rPr lang="zh-CN" altLang="en-US" dirty="0">
                <a:latin typeface="system-ui"/>
              </a:rPr>
              <a:t> </a:t>
            </a:r>
            <a:r>
              <a:rPr lang="en-US" altLang="zh-CN" dirty="0">
                <a:latin typeface="system-ui"/>
              </a:rPr>
              <a:t>Session</a:t>
            </a:r>
            <a:r>
              <a:rPr lang="zh-CN" altLang="en-US" dirty="0">
                <a:latin typeface="system-ui"/>
              </a:rPr>
              <a:t> </a:t>
            </a:r>
            <a:r>
              <a:rPr lang="en-US" altLang="zh-CN" dirty="0">
                <a:latin typeface="system-ui"/>
              </a:rPr>
              <a:t>5C;</a:t>
            </a:r>
            <a:r>
              <a:rPr lang="zh-CN" altLang="en-US" dirty="0">
                <a:latin typeface="system-ui"/>
              </a:rPr>
              <a:t> </a:t>
            </a:r>
            <a:r>
              <a:rPr lang="en-US" altLang="zh-CN" dirty="0">
                <a:latin typeface="system-ui"/>
              </a:rPr>
              <a:t>1:40</a:t>
            </a:r>
            <a:r>
              <a:rPr lang="zh-CN" altLang="en-US" dirty="0">
                <a:latin typeface="system-ui"/>
              </a:rPr>
              <a:t> </a:t>
            </a:r>
            <a:r>
              <a:rPr lang="en-US" altLang="zh-CN" dirty="0">
                <a:latin typeface="system-ui"/>
              </a:rPr>
              <a:t>PM</a:t>
            </a:r>
            <a:r>
              <a:rPr lang="zh-CN" altLang="en-US" dirty="0">
                <a:latin typeface="system-ui"/>
              </a:rPr>
              <a:t> </a:t>
            </a:r>
            <a:r>
              <a:rPr lang="en-US" altLang="zh-CN" dirty="0">
                <a:latin typeface="system-ui"/>
              </a:rPr>
              <a:t>-</a:t>
            </a:r>
            <a:r>
              <a:rPr lang="zh-CN" altLang="en-US" dirty="0">
                <a:latin typeface="system-ui"/>
              </a:rPr>
              <a:t> </a:t>
            </a:r>
            <a:r>
              <a:rPr lang="en-US" altLang="zh-CN" dirty="0">
                <a:latin typeface="system-ui"/>
              </a:rPr>
              <a:t>3:20</a:t>
            </a:r>
            <a:r>
              <a:rPr lang="zh-CN" altLang="en-US" dirty="0">
                <a:latin typeface="system-ui"/>
              </a:rPr>
              <a:t> </a:t>
            </a:r>
            <a:r>
              <a:rPr lang="en-US" altLang="zh-CN" dirty="0">
                <a:latin typeface="system-ui"/>
              </a:rPr>
              <a:t>PM,</a:t>
            </a:r>
            <a:r>
              <a:rPr lang="zh-CN" altLang="en-US" dirty="0">
                <a:latin typeface="system-ui"/>
              </a:rPr>
              <a:t> </a:t>
            </a:r>
            <a:r>
              <a:rPr lang="en" altLang="zh-CN" dirty="0">
                <a:latin typeface="system-ui"/>
              </a:rPr>
              <a:t>Tuesday, March 28</a:t>
            </a:r>
          </a:p>
          <a:p>
            <a:pPr algn="ctr"/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1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F08533-D608-074C-48DE-A905C7A2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10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5D2C6B7-CA92-EAC5-C4BE-2074970C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000" b="1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Feature Extraction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C6B179-1BFE-5D0A-FA5F-C862E610C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" t="5753" r="9941" b="6506"/>
          <a:stretch/>
        </p:blipFill>
        <p:spPr>
          <a:xfrm>
            <a:off x="2830598" y="1539985"/>
            <a:ext cx="2322836" cy="17204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1F32CC-B892-7B23-71E6-A49B05E39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" t="4458" r="4665" b="2416"/>
          <a:stretch/>
        </p:blipFill>
        <p:spPr>
          <a:xfrm>
            <a:off x="7330293" y="1520303"/>
            <a:ext cx="2780408" cy="1759858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321EB587-1C8C-54C8-4518-912018D4C595}"/>
              </a:ext>
            </a:extLst>
          </p:cNvPr>
          <p:cNvSpPr/>
          <p:nvPr/>
        </p:nvSpPr>
        <p:spPr>
          <a:xfrm>
            <a:off x="5255074" y="4718111"/>
            <a:ext cx="1680117" cy="73574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800" dirty="0">
                <a:latin typeface="微软雅黑" pitchFamily="34" charset="-122"/>
                <a:ea typeface="微软雅黑" pitchFamily="34" charset="-122"/>
              </a:rPr>
              <a:t>0.83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F07A9964-7B00-D017-7B91-78689F2ED399}"/>
              </a:ext>
            </a:extLst>
          </p:cNvPr>
          <p:cNvCxnSpPr>
            <a:cxnSpLocks/>
          </p:cNvCxnSpPr>
          <p:nvPr/>
        </p:nvCxnSpPr>
        <p:spPr>
          <a:xfrm>
            <a:off x="4599543" y="3398288"/>
            <a:ext cx="896146" cy="1129096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0E10DD3-BF6A-124A-8C84-AFDB29C47651}"/>
                  </a:ext>
                </a:extLst>
              </p:cNvPr>
              <p:cNvSpPr txBox="1"/>
              <p:nvPr/>
            </p:nvSpPr>
            <p:spPr>
              <a:xfrm>
                <a:off x="5019426" y="3446947"/>
                <a:ext cx="7632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0E10DD3-BF6A-124A-8C84-AFDB29C47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426" y="3446947"/>
                <a:ext cx="763260" cy="584775"/>
              </a:xfrm>
              <a:prstGeom prst="rect">
                <a:avLst/>
              </a:prstGeom>
              <a:blipFill>
                <a:blip r:embed="rId4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8FF8795-238D-EA60-0295-FB479A990F43}"/>
              </a:ext>
            </a:extLst>
          </p:cNvPr>
          <p:cNvCxnSpPr>
            <a:cxnSpLocks/>
          </p:cNvCxnSpPr>
          <p:nvPr/>
        </p:nvCxnSpPr>
        <p:spPr>
          <a:xfrm>
            <a:off x="5343285" y="2424927"/>
            <a:ext cx="1484443" cy="0"/>
          </a:xfrm>
          <a:prstGeom prst="straightConnector1">
            <a:avLst/>
          </a:prstGeom>
          <a:ln w="63500">
            <a:solidFill>
              <a:schemeClr val="accent1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416425E2-B1BF-634D-6A2C-93487D2AFFB7}"/>
              </a:ext>
            </a:extLst>
          </p:cNvPr>
          <p:cNvCxnSpPr>
            <a:cxnSpLocks/>
          </p:cNvCxnSpPr>
          <p:nvPr/>
        </p:nvCxnSpPr>
        <p:spPr>
          <a:xfrm flipH="1">
            <a:off x="6696312" y="3402531"/>
            <a:ext cx="896400" cy="1130400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1BD4093E-D5C3-4FF7-757A-F6B23ED06733}"/>
              </a:ext>
            </a:extLst>
          </p:cNvPr>
          <p:cNvSpPr/>
          <p:nvPr/>
        </p:nvSpPr>
        <p:spPr>
          <a:xfrm>
            <a:off x="5307138" y="2019792"/>
            <a:ext cx="157598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WHY?</a:t>
            </a:r>
            <a:endParaRPr kumimoji="1" lang="zh-CN" altLang="en-US" b="1" u="sng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A58CE7E-3675-16A2-84F4-8C877F28BAB0}"/>
              </a:ext>
            </a:extLst>
          </p:cNvPr>
          <p:cNvSpPr/>
          <p:nvPr/>
        </p:nvSpPr>
        <p:spPr>
          <a:xfrm>
            <a:off x="6883123" y="3904021"/>
            <a:ext cx="157598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HOW?</a:t>
            </a:r>
            <a:endParaRPr kumimoji="1" lang="zh-CN" altLang="en-US" b="1" u="sng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D0C771D-3AE8-D2C0-EC71-BECBF7B3C063}"/>
                  </a:ext>
                </a:extLst>
              </p:cNvPr>
              <p:cNvSpPr txBox="1"/>
              <p:nvPr/>
            </p:nvSpPr>
            <p:spPr>
              <a:xfrm>
                <a:off x="6409315" y="3429000"/>
                <a:ext cx="7632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D0C771D-3AE8-D2C0-EC71-BECBF7B3C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315" y="3429000"/>
                <a:ext cx="763260" cy="584775"/>
              </a:xfrm>
              <a:prstGeom prst="rect">
                <a:avLst/>
              </a:prstGeom>
              <a:blipFill>
                <a:blip r:embed="rId5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98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D6170E3-71D6-FF70-043A-7D9CCA4F5AEB}"/>
              </a:ext>
            </a:extLst>
          </p:cNvPr>
          <p:cNvSpPr txBox="1"/>
          <p:nvPr/>
        </p:nvSpPr>
        <p:spPr>
          <a:xfrm>
            <a:off x="4668433" y="3201861"/>
            <a:ext cx="6935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tx1"/>
              </a:buClr>
              <a:buSzPct val="80000"/>
              <a:buNone/>
            </a:pPr>
            <a:r>
              <a:rPr kumimoji="1" lang="en-US" altLang="zh-CN" sz="2000" dirty="0">
                <a:solidFill>
                  <a:srgbClr val="B02E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split,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256, i.0, 2, i.1, 4, i.2, 2, i.3, 16</a:t>
            </a:r>
            <a:endParaRPr lang="en" altLang="zh-C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7874E6-F2A0-F10E-DBFA-D84032DE1990}"/>
              </a:ext>
            </a:extLst>
          </p:cNvPr>
          <p:cNvSpPr txBox="1"/>
          <p:nvPr/>
        </p:nvSpPr>
        <p:spPr>
          <a:xfrm>
            <a:off x="4669200" y="3200400"/>
            <a:ext cx="6935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tx1"/>
              </a:buClr>
              <a:buSzPct val="80000"/>
              <a:buNone/>
            </a:pPr>
            <a:r>
              <a:rPr kumimoji="1" lang="en-US" altLang="zh-CN" sz="2000" dirty="0">
                <a:solidFill>
                  <a:srgbClr val="B02E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split,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256,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i.0,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2,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i.1,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4,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i.2,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2,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i.3,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16</a:t>
            </a:r>
            <a:endParaRPr lang="en" altLang="zh-CN" sz="2000" dirty="0">
              <a:solidFill>
                <a:srgbClr val="0787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F08533-D608-074C-48DE-A905C7A2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11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5D2C6B7-CA92-EAC5-C4BE-2074970C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000" b="1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Feature Extraction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1F32CC-B892-7B23-71E6-A49B05E39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" t="4458" r="4665" b="2416"/>
          <a:stretch/>
        </p:blipFill>
        <p:spPr>
          <a:xfrm>
            <a:off x="390098" y="1557881"/>
            <a:ext cx="2780408" cy="1759858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321EB587-1C8C-54C8-4518-912018D4C595}"/>
              </a:ext>
            </a:extLst>
          </p:cNvPr>
          <p:cNvSpPr/>
          <p:nvPr/>
        </p:nvSpPr>
        <p:spPr>
          <a:xfrm>
            <a:off x="658022" y="4755689"/>
            <a:ext cx="1680117" cy="73574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800" dirty="0">
                <a:latin typeface="微软雅黑" pitchFamily="34" charset="-122"/>
                <a:ea typeface="微软雅黑" pitchFamily="34" charset="-122"/>
              </a:rPr>
              <a:t>0.83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416425E2-B1BF-634D-6A2C-93487D2AFFB7}"/>
              </a:ext>
            </a:extLst>
          </p:cNvPr>
          <p:cNvCxnSpPr>
            <a:cxnSpLocks/>
          </p:cNvCxnSpPr>
          <p:nvPr/>
        </p:nvCxnSpPr>
        <p:spPr>
          <a:xfrm>
            <a:off x="1498080" y="3483114"/>
            <a:ext cx="0" cy="1134000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0A58CE7E-3675-16A2-84F4-8C877F28BAB0}"/>
              </a:ext>
            </a:extLst>
          </p:cNvPr>
          <p:cNvSpPr/>
          <p:nvPr/>
        </p:nvSpPr>
        <p:spPr>
          <a:xfrm>
            <a:off x="4667927" y="1428988"/>
            <a:ext cx="157598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HOW?</a:t>
            </a:r>
            <a:endParaRPr kumimoji="1" lang="zh-CN" altLang="en-US" b="1" u="sng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D0C771D-3AE8-D2C0-EC71-BECBF7B3C063}"/>
                  </a:ext>
                </a:extLst>
              </p:cNvPr>
              <p:cNvSpPr txBox="1"/>
              <p:nvPr/>
            </p:nvSpPr>
            <p:spPr>
              <a:xfrm>
                <a:off x="1498080" y="3757726"/>
                <a:ext cx="7632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D0C771D-3AE8-D2C0-EC71-BECBF7B3C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080" y="3757726"/>
                <a:ext cx="763260" cy="584775"/>
              </a:xfrm>
              <a:prstGeom prst="rect">
                <a:avLst/>
              </a:prstGeom>
              <a:blipFill>
                <a:blip r:embed="rId3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6AB607B9-5AA4-6AD6-5858-7966E41C8FD8}"/>
              </a:ext>
            </a:extLst>
          </p:cNvPr>
          <p:cNvSpPr txBox="1"/>
          <p:nvPr/>
        </p:nvSpPr>
        <p:spPr>
          <a:xfrm>
            <a:off x="4669200" y="2384777"/>
            <a:ext cx="6935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tx1"/>
              </a:buClr>
              <a:buSzPct val="80000"/>
              <a:buNone/>
            </a:pPr>
            <a:r>
              <a:rPr kumimoji="1" lang="en-US" altLang="zh-CN" sz="2000" dirty="0">
                <a:solidFill>
                  <a:srgbClr val="B02E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B02E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i.0=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i.1=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i.2=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i.3=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" altLang="zh-CN" sz="2000" dirty="0">
              <a:solidFill>
                <a:srgbClr val="0787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51AFE26-79B2-9650-64E2-EE301FCDB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40" y="4574193"/>
            <a:ext cx="2682240" cy="19354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30CEB41-4FA0-DEFB-F32D-897F89DDE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55" y="4769773"/>
            <a:ext cx="2143760" cy="154432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3D1C3E2-52EF-A68F-D6E3-1D34B00FA25B}"/>
              </a:ext>
            </a:extLst>
          </p:cNvPr>
          <p:cNvSpPr txBox="1"/>
          <p:nvPr/>
        </p:nvSpPr>
        <p:spPr>
          <a:xfrm>
            <a:off x="4668433" y="4016543"/>
            <a:ext cx="7787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tx1"/>
              </a:buClr>
              <a:buSzPct val="80000"/>
              <a:buNone/>
            </a:pP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1, 0, 0, 0,</a:t>
            </a:r>
            <a:r>
              <a:rPr kumimoji="1" lang="zh-CN" altLang="en-US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..., 0, 0,</a:t>
            </a:r>
            <a:r>
              <a:rPr kumimoji="1" lang="zh-CN" altLang="en-US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1, 256, 2, 2, 3, 4, 4, 2, 5, 16</a:t>
            </a:r>
            <a:endParaRPr lang="en" altLang="zh-C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E44C7EAD-021F-E09E-7AE2-6AF40B1B9491}"/>
              </a:ext>
            </a:extLst>
          </p:cNvPr>
          <p:cNvCxnSpPr>
            <a:cxnSpLocks/>
          </p:cNvCxnSpPr>
          <p:nvPr/>
        </p:nvCxnSpPr>
        <p:spPr>
          <a:xfrm>
            <a:off x="4536555" y="2514010"/>
            <a:ext cx="9525" cy="184119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2B8E44F0-BECB-62B8-7520-68472911A6F5}"/>
              </a:ext>
            </a:extLst>
          </p:cNvPr>
          <p:cNvCxnSpPr/>
          <p:nvPr/>
        </p:nvCxnSpPr>
        <p:spPr>
          <a:xfrm>
            <a:off x="6759079" y="4024181"/>
            <a:ext cx="0" cy="38985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A674C65-FDCE-74B6-B608-1B1233A4ABCC}"/>
              </a:ext>
            </a:extLst>
          </p:cNvPr>
          <p:cNvSpPr txBox="1"/>
          <p:nvPr/>
        </p:nvSpPr>
        <p:spPr>
          <a:xfrm>
            <a:off x="4669200" y="3200400"/>
            <a:ext cx="6935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tx1"/>
              </a:buClr>
              <a:buSzPct val="80000"/>
              <a:buNone/>
            </a:pPr>
            <a:r>
              <a:rPr kumimoji="1" lang="en-US" altLang="zh-CN" sz="2000" dirty="0">
                <a:solidFill>
                  <a:srgbClr val="B02E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split,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256,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i.0, 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i.1, 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i.2, 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i.3, 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" altLang="zh-CN" sz="2000" dirty="0">
              <a:solidFill>
                <a:srgbClr val="0787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E1AB78-F48B-4443-5B25-347DF5C874A3}"/>
              </a:ext>
            </a:extLst>
          </p:cNvPr>
          <p:cNvSpPr txBox="1"/>
          <p:nvPr/>
        </p:nvSpPr>
        <p:spPr>
          <a:xfrm>
            <a:off x="4669200" y="4017600"/>
            <a:ext cx="7787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tx1"/>
              </a:buClr>
              <a:buSzPct val="80000"/>
              <a:buNone/>
            </a:pP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1, 0, 0, 0,</a:t>
            </a:r>
            <a:r>
              <a:rPr kumimoji="1" lang="zh-CN" altLang="en-US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..., 0, 0,</a:t>
            </a:r>
            <a:r>
              <a:rPr kumimoji="1" lang="zh-CN" altLang="en-US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256,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2,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2,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4,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2,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5,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16</a:t>
            </a:r>
            <a:endParaRPr lang="en" altLang="zh-CN" sz="2000" dirty="0">
              <a:solidFill>
                <a:srgbClr val="0787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2E7E82A-A602-F06C-C72F-7AD49EA219C9}"/>
              </a:ext>
            </a:extLst>
          </p:cNvPr>
          <p:cNvSpPr txBox="1"/>
          <p:nvPr/>
        </p:nvSpPr>
        <p:spPr>
          <a:xfrm>
            <a:off x="4669200" y="4017600"/>
            <a:ext cx="7787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tx1"/>
              </a:buClr>
              <a:buSzPct val="80000"/>
              <a:buNone/>
            </a:pP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1, 0, 0, 0,</a:t>
            </a:r>
            <a:r>
              <a:rPr kumimoji="1" lang="zh-CN" altLang="en-US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..., 0, 0,</a:t>
            </a:r>
            <a:r>
              <a:rPr kumimoji="1" lang="zh-CN" altLang="en-US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078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1, 256, 2, 2, 3, 4, 4, 2, 5, 16</a:t>
            </a:r>
            <a:endParaRPr lang="en" altLang="zh-CN" sz="2000" dirty="0">
              <a:solidFill>
                <a:srgbClr val="0787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09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1"/>
      <p:bldP spid="19" grpId="0"/>
      <p:bldP spid="6" grpId="1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66047A-093C-5EA6-1359-C59D8F16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12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252B21B-1033-4C75-0ED9-72259FBBD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000" b="1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Feature Extraction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FC0A45-3BAA-9FEA-1727-DECD8E13C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407"/>
          <a:stretch/>
        </p:blipFill>
        <p:spPr>
          <a:xfrm>
            <a:off x="2225588" y="1094088"/>
            <a:ext cx="7996029" cy="24478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9FA78B-34B4-B093-8953-A66658978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64"/>
          <a:stretch/>
        </p:blipFill>
        <p:spPr>
          <a:xfrm>
            <a:off x="2225587" y="4046481"/>
            <a:ext cx="7996029" cy="23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F08533-D608-074C-48DE-A905C7A2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13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5D2C6B7-CA92-EAC5-C4BE-2074970C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000" b="1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TLP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21EB587-1C8C-54C8-4518-912018D4C595}"/>
              </a:ext>
            </a:extLst>
          </p:cNvPr>
          <p:cNvSpPr/>
          <p:nvPr/>
        </p:nvSpPr>
        <p:spPr>
          <a:xfrm>
            <a:off x="4452033" y="987735"/>
            <a:ext cx="1680117" cy="73574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800" dirty="0">
                <a:latin typeface="微软雅黑" pitchFamily="34" charset="-122"/>
                <a:ea typeface="微软雅黑" pitchFamily="34" charset="-122"/>
              </a:rPr>
              <a:t>0.83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416425E2-B1BF-634D-6A2C-93487D2AFFB7}"/>
              </a:ext>
            </a:extLst>
          </p:cNvPr>
          <p:cNvCxnSpPr>
            <a:cxnSpLocks/>
          </p:cNvCxnSpPr>
          <p:nvPr/>
        </p:nvCxnSpPr>
        <p:spPr>
          <a:xfrm flipV="1">
            <a:off x="3265378" y="1474510"/>
            <a:ext cx="986963" cy="468645"/>
          </a:xfrm>
          <a:prstGeom prst="straightConnector1">
            <a:avLst/>
          </a:prstGeom>
          <a:ln w="635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D0C771D-3AE8-D2C0-EC71-BECBF7B3C063}"/>
                  </a:ext>
                </a:extLst>
              </p:cNvPr>
              <p:cNvSpPr txBox="1"/>
              <p:nvPr/>
            </p:nvSpPr>
            <p:spPr>
              <a:xfrm>
                <a:off x="3207297" y="1063221"/>
                <a:ext cx="7632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D0C771D-3AE8-D2C0-EC71-BECBF7B3C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297" y="1063221"/>
                <a:ext cx="763260" cy="584775"/>
              </a:xfrm>
              <a:prstGeom prst="rect">
                <a:avLst/>
              </a:prstGeom>
              <a:blipFill>
                <a:blip r:embed="rId2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D51AFE26-79B2-9650-64E2-EE301FCDB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651" y="4193733"/>
            <a:ext cx="2011680" cy="145161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30CEB41-4FA0-DEFB-F32D-897F89DDE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000" y="2738619"/>
            <a:ext cx="1607820" cy="11582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459E2F-1BAB-232C-AE88-64F2A9269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03" y="4583623"/>
            <a:ext cx="2875280" cy="177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16BF3A5-C920-78AC-75A2-9D3F9A233B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12" y="4598272"/>
            <a:ext cx="3388360" cy="17729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4FF11B0-5490-3BB7-9D0D-3C5EF1D54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432" y="1952004"/>
            <a:ext cx="1993900" cy="25019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461EDD1-B556-26AD-53AB-E5A4D895C0E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" t="4458" r="4665" b="2416"/>
          <a:stretch/>
        </p:blipFill>
        <p:spPr>
          <a:xfrm>
            <a:off x="390098" y="1557881"/>
            <a:ext cx="2780408" cy="1759858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D696C86-169D-DA20-A4AA-EB4703D3E16F}"/>
              </a:ext>
            </a:extLst>
          </p:cNvPr>
          <p:cNvCxnSpPr>
            <a:cxnSpLocks/>
          </p:cNvCxnSpPr>
          <p:nvPr/>
        </p:nvCxnSpPr>
        <p:spPr>
          <a:xfrm>
            <a:off x="2001520" y="3429000"/>
            <a:ext cx="264160" cy="970280"/>
          </a:xfrm>
          <a:prstGeom prst="straightConnector1">
            <a:avLst/>
          </a:prstGeom>
          <a:ln w="6350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3A12603-584E-A0FE-B047-544BEF2F130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312183" y="5472623"/>
            <a:ext cx="710319" cy="12109"/>
          </a:xfrm>
          <a:prstGeom prst="straightConnector1">
            <a:avLst/>
          </a:prstGeom>
          <a:ln w="6350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C9A631DD-4BE0-6C47-5091-561AE9CF20C6}"/>
              </a:ext>
            </a:extLst>
          </p:cNvPr>
          <p:cNvCxnSpPr>
            <a:cxnSpLocks/>
          </p:cNvCxnSpPr>
          <p:nvPr/>
        </p:nvCxnSpPr>
        <p:spPr>
          <a:xfrm flipV="1">
            <a:off x="7951954" y="4742403"/>
            <a:ext cx="544091" cy="801269"/>
          </a:xfrm>
          <a:prstGeom prst="straightConnector1">
            <a:avLst/>
          </a:prstGeom>
          <a:ln w="6350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8E711135-C7F2-AA42-4BD6-C33FCB6693AA}"/>
              </a:ext>
            </a:extLst>
          </p:cNvPr>
          <p:cNvCxnSpPr>
            <a:cxnSpLocks/>
          </p:cNvCxnSpPr>
          <p:nvPr/>
        </p:nvCxnSpPr>
        <p:spPr>
          <a:xfrm flipH="1" flipV="1">
            <a:off x="6426714" y="1355608"/>
            <a:ext cx="1061481" cy="443230"/>
          </a:xfrm>
          <a:prstGeom prst="straightConnector1">
            <a:avLst/>
          </a:prstGeom>
          <a:ln w="6350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47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B9E1E6-61D3-EAFC-48F8-45985BD3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14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038AE2C-B272-84A7-375E-39B7FD1C4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Feasibility Analysis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6E296F-755F-08B8-7152-47D39B2DA5C5}"/>
              </a:ext>
            </a:extLst>
          </p:cNvPr>
          <p:cNvSpPr/>
          <p:nvPr/>
        </p:nvSpPr>
        <p:spPr>
          <a:xfrm>
            <a:off x="282306" y="1037598"/>
            <a:ext cx="157598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WHY?</a:t>
            </a:r>
            <a:endParaRPr kumimoji="1" lang="zh-CN" altLang="en-US" b="1" u="sng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2E3360-AF4A-2A3D-6688-1F7BF6420AAA}"/>
              </a:ext>
            </a:extLst>
          </p:cNvPr>
          <p:cNvSpPr txBox="1"/>
          <p:nvPr/>
        </p:nvSpPr>
        <p:spPr>
          <a:xfrm>
            <a:off x="730140" y="4781433"/>
            <a:ext cx="70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>
              <a:spcBef>
                <a:spcPts val="600"/>
              </a:spcBef>
              <a:buClr>
                <a:schemeClr val="tx1"/>
              </a:buClr>
              <a:buSzPct val="70000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If a schedule primitive sequence has two latencies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(labels), the cost model does not converge.</a:t>
            </a:r>
            <a:endParaRPr kumimoji="1" lang="en-US" altLang="zh-CN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F27E06-F772-F224-C6CA-094E7CD7746E}"/>
              </a:ext>
            </a:extLst>
          </p:cNvPr>
          <p:cNvSpPr txBox="1"/>
          <p:nvPr/>
        </p:nvSpPr>
        <p:spPr>
          <a:xfrm>
            <a:off x="730140" y="1743490"/>
            <a:ext cx="704780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>
              <a:buClr>
                <a:schemeClr val="tx1"/>
              </a:buClr>
              <a:buSzPct val="70000"/>
            </a:pP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can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 schedule primitive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sequence be considered the equivalent of a tensor program?</a:t>
            </a:r>
          </a:p>
          <a:p>
            <a:pPr marL="72000">
              <a:buClr>
                <a:schemeClr val="tx1"/>
              </a:buClr>
              <a:buSzPct val="70000"/>
            </a:pPr>
            <a:endParaRPr kumimoji="1" lang="en-US" altLang="zh-CN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an almost one-to-one correspondence</a:t>
            </a: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, containing the same amount of semantic information.</a:t>
            </a: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TenSet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dataset,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8.56 million different primitive sequences in 8.65 million tensor programs.</a:t>
            </a:r>
            <a:r>
              <a:rPr kumimoji="1" lang="zh-CN" alt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The repetition rate is only 1.0430%.</a:t>
            </a:r>
            <a:endParaRPr kumimoji="1" lang="en-US" altLang="zh-CN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endParaRPr kumimoji="1" lang="en-US" altLang="zh-CN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EE8484-BC1C-3CC7-6AD7-0315F6A82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" t="5753" r="9941" b="6506"/>
          <a:stretch/>
        </p:blipFill>
        <p:spPr>
          <a:xfrm>
            <a:off x="8962106" y="1297107"/>
            <a:ext cx="2322846" cy="17204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9B8AF37-8031-9133-699C-CFA14F469D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" t="4458" r="4665" b="2416"/>
          <a:stretch/>
        </p:blipFill>
        <p:spPr>
          <a:xfrm>
            <a:off x="8962106" y="4111702"/>
            <a:ext cx="2780408" cy="1759858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F9E5D38-570B-C3EC-8BE6-07E1509FD87C}"/>
              </a:ext>
            </a:extLst>
          </p:cNvPr>
          <p:cNvCxnSpPr>
            <a:cxnSpLocks/>
          </p:cNvCxnSpPr>
          <p:nvPr/>
        </p:nvCxnSpPr>
        <p:spPr>
          <a:xfrm>
            <a:off x="9993749" y="3043534"/>
            <a:ext cx="0" cy="955807"/>
          </a:xfrm>
          <a:prstGeom prst="straightConnector1">
            <a:avLst/>
          </a:prstGeom>
          <a:ln w="63500">
            <a:solidFill>
              <a:schemeClr val="accent1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5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B9E1E6-61D3-EAFC-48F8-45985BD3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15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038AE2C-B272-84A7-375E-39B7FD1C4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Feasibility Analysis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6E296F-755F-08B8-7152-47D39B2DA5C5}"/>
              </a:ext>
            </a:extLst>
          </p:cNvPr>
          <p:cNvSpPr/>
          <p:nvPr/>
        </p:nvSpPr>
        <p:spPr>
          <a:xfrm>
            <a:off x="282306" y="1037598"/>
            <a:ext cx="157598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WHY?</a:t>
            </a:r>
            <a:endParaRPr kumimoji="1" lang="zh-CN" altLang="en-US" b="1" u="sng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EE8484-BC1C-3CC7-6AD7-0315F6A82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" t="5753" r="9941" b="6506"/>
          <a:stretch/>
        </p:blipFill>
        <p:spPr>
          <a:xfrm>
            <a:off x="8962106" y="1297107"/>
            <a:ext cx="2322846" cy="17204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9B8AF37-8031-9133-699C-CFA14F469D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" t="4458" r="4665" b="2416"/>
          <a:stretch/>
        </p:blipFill>
        <p:spPr>
          <a:xfrm>
            <a:off x="8962106" y="4111702"/>
            <a:ext cx="2780408" cy="1759858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F9E5D38-570B-C3EC-8BE6-07E1509FD87C}"/>
              </a:ext>
            </a:extLst>
          </p:cNvPr>
          <p:cNvCxnSpPr>
            <a:cxnSpLocks/>
          </p:cNvCxnSpPr>
          <p:nvPr/>
        </p:nvCxnSpPr>
        <p:spPr>
          <a:xfrm>
            <a:off x="9993749" y="3043534"/>
            <a:ext cx="0" cy="955807"/>
          </a:xfrm>
          <a:prstGeom prst="straightConnector1">
            <a:avLst/>
          </a:prstGeom>
          <a:ln w="63500">
            <a:solidFill>
              <a:schemeClr val="accent1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864428B-BCA5-B137-9E3F-2026E2520D9C}"/>
              </a:ext>
            </a:extLst>
          </p:cNvPr>
          <p:cNvSpPr txBox="1"/>
          <p:nvPr/>
        </p:nvSpPr>
        <p:spPr>
          <a:xfrm>
            <a:off x="757848" y="1952009"/>
            <a:ext cx="7296249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>
              <a:buClr>
                <a:schemeClr val="tx1"/>
              </a:buClr>
              <a:buSzPct val="70000"/>
            </a:pP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we extract features from schedule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primitives?</a:t>
            </a: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00">
              <a:buClr>
                <a:schemeClr val="tx1"/>
              </a:buClr>
              <a:buSzPct val="70000"/>
            </a:pPr>
            <a:endParaRPr kumimoji="1" lang="en-US" altLang="zh-CN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0825" indent="-179388">
              <a:spcBef>
                <a:spcPts val="6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These features are dense and preserve all information considerably.</a:t>
            </a:r>
          </a:p>
          <a:p>
            <a:pPr marL="252000" indent="-180000">
              <a:spcBef>
                <a:spcPts val="6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The primitive sequence is </a:t>
            </a:r>
            <a:r>
              <a:rPr kumimoji="1"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regular sequence </a:t>
            </a: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that can take advantage of some existing NLP techniques. </a:t>
            </a:r>
          </a:p>
          <a:p>
            <a:pPr marL="252000" indent="-180000">
              <a:spcBef>
                <a:spcPts val="6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We do not need complex feature engineering.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FEF39F-B8A1-B43F-D056-8D85140640E3}"/>
              </a:ext>
            </a:extLst>
          </p:cNvPr>
          <p:cNvSpPr txBox="1"/>
          <p:nvPr/>
        </p:nvSpPr>
        <p:spPr>
          <a:xfrm>
            <a:off x="757848" y="4991631"/>
            <a:ext cx="729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>
              <a:buClr>
                <a:schemeClr val="tx1"/>
              </a:buClr>
              <a:buSzPct val="70000"/>
            </a:pP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We call </a:t>
            </a:r>
            <a:r>
              <a:rPr kumimoji="1" lang="en-US" altLang="zh-CN" sz="1800" b="0" dirty="0">
                <a:latin typeface="Arial" panose="020B0604020202020204" pitchFamily="34" charset="0"/>
                <a:cs typeface="Arial" panose="020B0604020202020204" pitchFamily="34" charset="0"/>
              </a:rPr>
              <a:t>schedule primitive the tensor language</a:t>
            </a:r>
            <a:r>
              <a:rPr kumimoji="1" lang="en-US" altLang="zh-CN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TLP</a:t>
            </a:r>
            <a:r>
              <a:rPr kumimoji="1" lang="en-US" altLang="zh-CN" sz="1800" b="0" dirty="0">
                <a:latin typeface="Arial" panose="020B0604020202020204" pitchFamily="34" charset="0"/>
                <a:cs typeface="Arial" panose="020B0604020202020204" pitchFamily="34" charset="0"/>
              </a:rPr>
              <a:t> is</a:t>
            </a:r>
            <a:r>
              <a:rPr kumimoji="1" lang="zh-CN" alt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b="0" dirty="0">
                <a:latin typeface="Arial" panose="020B0604020202020204" pitchFamily="34" charset="0"/>
                <a:cs typeface="Arial" panose="020B0604020202020204" pitchFamily="34" charset="0"/>
              </a:rPr>
              <a:t>thus a </a:t>
            </a:r>
            <a:r>
              <a:rPr kumimoji="1"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1" lang="en-US" altLang="zh-CN" sz="1800" b="0" dirty="0">
                <a:latin typeface="Arial" panose="020B0604020202020204" pitchFamily="34" charset="0"/>
                <a:cs typeface="Arial" panose="020B0604020202020204" pitchFamily="34" charset="0"/>
              </a:rPr>
              <a:t>ensor </a:t>
            </a:r>
            <a:r>
              <a:rPr kumimoji="1"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1" lang="en-US" altLang="zh-CN" sz="1800" b="0" dirty="0">
                <a:latin typeface="Arial" panose="020B0604020202020204" pitchFamily="34" charset="0"/>
                <a:cs typeface="Arial" panose="020B0604020202020204" pitchFamily="34" charset="0"/>
              </a:rPr>
              <a:t>anguage </a:t>
            </a:r>
            <a:r>
              <a:rPr kumimoji="1"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1" lang="en-US" altLang="zh-CN" sz="1800" b="0" dirty="0">
                <a:latin typeface="Arial" panose="020B0604020202020204" pitchFamily="34" charset="0"/>
                <a:cs typeface="Arial" panose="020B0604020202020204" pitchFamily="34" charset="0"/>
              </a:rPr>
              <a:t>rocessing task.</a:t>
            </a:r>
            <a:endParaRPr kumimoji="1" lang="en-US" altLang="zh-CN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02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22A8FAF4-1A14-0AEB-3436-5544236C9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012" y="826880"/>
            <a:ext cx="5722471" cy="84331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0CA257-34E6-24C2-25F0-A5F8605B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16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B9533D-9CE6-6164-A261-DD37E446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MTL-TLP</a:t>
            </a:r>
            <a:endParaRPr kumimoji="1"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75D8CC-153D-A6AC-3850-B135FF9D3308}"/>
              </a:ext>
            </a:extLst>
          </p:cNvPr>
          <p:cNvSpPr/>
          <p:nvPr/>
        </p:nvSpPr>
        <p:spPr>
          <a:xfrm>
            <a:off x="1105560" y="2040330"/>
            <a:ext cx="746101" cy="5193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A</a:t>
            </a:r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8346B91-58E3-6197-39B2-06ACA2CFD6BC}"/>
              </a:ext>
            </a:extLst>
          </p:cNvPr>
          <p:cNvSpPr/>
          <p:nvPr/>
        </p:nvSpPr>
        <p:spPr>
          <a:xfrm>
            <a:off x="3583214" y="2020881"/>
            <a:ext cx="746101" cy="5193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B</a:t>
            </a:r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C45CF03F-2329-844C-3762-3B55B94BC912}"/>
              </a:ext>
            </a:extLst>
          </p:cNvPr>
          <p:cNvCxnSpPr>
            <a:cxnSpLocks/>
          </p:cNvCxnSpPr>
          <p:nvPr/>
        </p:nvCxnSpPr>
        <p:spPr>
          <a:xfrm flipH="1">
            <a:off x="1851661" y="2290280"/>
            <a:ext cx="1731553" cy="19449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428D06A5-CF52-3E4E-7E22-2B7D055EA17C}"/>
              </a:ext>
            </a:extLst>
          </p:cNvPr>
          <p:cNvSpPr/>
          <p:nvPr/>
        </p:nvSpPr>
        <p:spPr>
          <a:xfrm>
            <a:off x="1741438" y="1791112"/>
            <a:ext cx="184177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Domain</a:t>
            </a:r>
            <a:r>
              <a:rPr kumimoji="1"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Gap</a:t>
            </a:r>
            <a:endParaRPr kumimoji="1" lang="zh-CN" altLang="en-US" b="1" u="sng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3218D68-9DC7-9035-FB14-EEC067053D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3" b="8804"/>
          <a:stretch/>
        </p:blipFill>
        <p:spPr>
          <a:xfrm>
            <a:off x="6192816" y="2801228"/>
            <a:ext cx="4038600" cy="284651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33AB73E-7C68-1083-99FF-E9EECC477F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6"/>
          <a:stretch/>
        </p:blipFill>
        <p:spPr>
          <a:xfrm>
            <a:off x="2587635" y="3214127"/>
            <a:ext cx="1243472" cy="25019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5435A8D-558C-1438-BC53-3ADAB8405BE5}"/>
              </a:ext>
            </a:extLst>
          </p:cNvPr>
          <p:cNvSpPr txBox="1"/>
          <p:nvPr/>
        </p:nvSpPr>
        <p:spPr>
          <a:xfrm>
            <a:off x="425058" y="1226663"/>
            <a:ext cx="4671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  <a:buSzPct val="80000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en-US" altLang="zh-CN" sz="2000" b="1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ross-Hardware Unavailability</a:t>
            </a:r>
            <a:endParaRPr kumimoji="1" lang="zh-CN" altLang="en-US" sz="2000" b="1" u="sng" dirty="0">
              <a:solidFill>
                <a:srgbClr val="FF00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53806C91-0DF7-6670-8072-9E9F8C5BC275}"/>
              </a:ext>
            </a:extLst>
          </p:cNvPr>
          <p:cNvCxnSpPr>
            <a:cxnSpLocks/>
          </p:cNvCxnSpPr>
          <p:nvPr/>
        </p:nvCxnSpPr>
        <p:spPr>
          <a:xfrm>
            <a:off x="4465935" y="4298913"/>
            <a:ext cx="1553129" cy="0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928F3D51-9D06-D7FF-6E8E-D39C359B5649}"/>
              </a:ext>
            </a:extLst>
          </p:cNvPr>
          <p:cNvSpPr txBox="1"/>
          <p:nvPr/>
        </p:nvSpPr>
        <p:spPr>
          <a:xfrm>
            <a:off x="7117691" y="5638117"/>
            <a:ext cx="18958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3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kumimoji="1" lang="zh-CN" alt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3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kumimoji="1" lang="zh-CN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819B608-0A73-5525-2B14-6CB781CDA350}"/>
              </a:ext>
            </a:extLst>
          </p:cNvPr>
          <p:cNvSpPr txBox="1"/>
          <p:nvPr/>
        </p:nvSpPr>
        <p:spPr>
          <a:xfrm>
            <a:off x="6192816" y="2459537"/>
            <a:ext cx="10725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300" dirty="0">
                <a:latin typeface="Arial" panose="020B0604020202020204" pitchFamily="34" charset="0"/>
                <a:cs typeface="Arial" panose="020B0604020202020204" pitchFamily="34" charset="0"/>
              </a:rPr>
              <a:t>Pred1:</a:t>
            </a:r>
            <a:r>
              <a:rPr kumimoji="1" lang="zh-CN" alt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300" dirty="0">
                <a:latin typeface="Arial" panose="020B0604020202020204" pitchFamily="34" charset="0"/>
                <a:cs typeface="Arial" panose="020B0604020202020204" pitchFamily="34" charset="0"/>
              </a:rPr>
              <a:t>0.53</a:t>
            </a:r>
            <a:endParaRPr kumimoji="1" lang="zh-CN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7FB6259-67FB-B91F-94B6-329A1139388A}"/>
              </a:ext>
            </a:extLst>
          </p:cNvPr>
          <p:cNvSpPr txBox="1"/>
          <p:nvPr/>
        </p:nvSpPr>
        <p:spPr>
          <a:xfrm>
            <a:off x="7543340" y="2458924"/>
            <a:ext cx="10725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300" dirty="0">
                <a:latin typeface="Arial" panose="020B0604020202020204" pitchFamily="34" charset="0"/>
                <a:cs typeface="Arial" panose="020B0604020202020204" pitchFamily="34" charset="0"/>
              </a:rPr>
              <a:t>Pred2:</a:t>
            </a:r>
            <a:r>
              <a:rPr kumimoji="1" lang="zh-CN" alt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300" dirty="0">
                <a:latin typeface="Arial" panose="020B0604020202020204" pitchFamily="34" charset="0"/>
                <a:cs typeface="Arial" panose="020B0604020202020204" pitchFamily="34" charset="0"/>
              </a:rPr>
              <a:t>0.86</a:t>
            </a:r>
            <a:endParaRPr kumimoji="1" lang="zh-CN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CAC0B1C-84D6-D037-F28B-FC44D80FD57C}"/>
              </a:ext>
            </a:extLst>
          </p:cNvPr>
          <p:cNvSpPr txBox="1"/>
          <p:nvPr/>
        </p:nvSpPr>
        <p:spPr>
          <a:xfrm>
            <a:off x="9108004" y="2458924"/>
            <a:ext cx="10725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300" dirty="0">
                <a:latin typeface="Arial" panose="020B0604020202020204" pitchFamily="34" charset="0"/>
                <a:cs typeface="Arial" panose="020B0604020202020204" pitchFamily="34" charset="0"/>
              </a:rPr>
              <a:t>Pred3:</a:t>
            </a:r>
            <a:r>
              <a:rPr kumimoji="1" lang="zh-CN" alt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300" dirty="0">
                <a:latin typeface="Arial" panose="020B0604020202020204" pitchFamily="34" charset="0"/>
                <a:cs typeface="Arial" panose="020B0604020202020204" pitchFamily="34" charset="0"/>
              </a:rPr>
              <a:t>0.93</a:t>
            </a:r>
            <a:endParaRPr kumimoji="1" lang="zh-CN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37A81BD-6640-2657-4519-324B994971DD}"/>
              </a:ext>
            </a:extLst>
          </p:cNvPr>
          <p:cNvSpPr txBox="1"/>
          <p:nvPr/>
        </p:nvSpPr>
        <p:spPr>
          <a:xfrm>
            <a:off x="6151834" y="1768015"/>
            <a:ext cx="12350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300" dirty="0">
                <a:latin typeface="Arial" panose="020B0604020202020204" pitchFamily="34" charset="0"/>
                <a:cs typeface="Arial" panose="020B0604020202020204" pitchFamily="34" charset="0"/>
              </a:rPr>
              <a:t>Label1:</a:t>
            </a:r>
            <a:r>
              <a:rPr kumimoji="1" lang="zh-CN" alt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300" dirty="0"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  <a:endParaRPr kumimoji="1" lang="zh-CN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48E1B75-F4F3-7302-EB79-E00E0BED0288}"/>
              </a:ext>
            </a:extLst>
          </p:cNvPr>
          <p:cNvSpPr txBox="1"/>
          <p:nvPr/>
        </p:nvSpPr>
        <p:spPr>
          <a:xfrm>
            <a:off x="7546138" y="1762527"/>
            <a:ext cx="1116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300" dirty="0">
                <a:latin typeface="Arial" panose="020B0604020202020204" pitchFamily="34" charset="0"/>
                <a:cs typeface="Arial" panose="020B0604020202020204" pitchFamily="34" charset="0"/>
              </a:rPr>
              <a:t>Label2:</a:t>
            </a:r>
            <a:r>
              <a:rPr kumimoji="1" lang="zh-CN" alt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300" dirty="0">
                <a:latin typeface="Arial" panose="020B0604020202020204" pitchFamily="34" charset="0"/>
                <a:cs typeface="Arial" panose="020B0604020202020204" pitchFamily="34" charset="0"/>
              </a:rPr>
              <a:t>0.88</a:t>
            </a:r>
            <a:endParaRPr kumimoji="1" lang="zh-CN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23E0BFA-7E2D-36A0-1EC3-EE5DA329046A}"/>
              </a:ext>
            </a:extLst>
          </p:cNvPr>
          <p:cNvSpPr txBox="1"/>
          <p:nvPr/>
        </p:nvSpPr>
        <p:spPr>
          <a:xfrm>
            <a:off x="9074167" y="1762527"/>
            <a:ext cx="1116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300" dirty="0">
                <a:latin typeface="Arial" panose="020B0604020202020204" pitchFamily="34" charset="0"/>
                <a:cs typeface="Arial" panose="020B0604020202020204" pitchFamily="34" charset="0"/>
              </a:rPr>
              <a:t>Label3:</a:t>
            </a:r>
            <a:r>
              <a:rPr kumimoji="1" lang="zh-CN" alt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300" dirty="0">
                <a:latin typeface="Arial" panose="020B0604020202020204" pitchFamily="34" charset="0"/>
                <a:cs typeface="Arial" panose="020B0604020202020204" pitchFamily="34" charset="0"/>
              </a:rPr>
              <a:t>0.89</a:t>
            </a:r>
            <a:endParaRPr kumimoji="1" lang="zh-CN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097C6972-A717-612F-B4C1-52BD180F0A1C}"/>
              </a:ext>
            </a:extLst>
          </p:cNvPr>
          <p:cNvCxnSpPr>
            <a:cxnSpLocks/>
          </p:cNvCxnSpPr>
          <p:nvPr/>
        </p:nvCxnSpPr>
        <p:spPr>
          <a:xfrm>
            <a:off x="6735435" y="2128037"/>
            <a:ext cx="0" cy="2934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FF623203-1E69-E957-2CD2-FE200562E0B3}"/>
              </a:ext>
            </a:extLst>
          </p:cNvPr>
          <p:cNvCxnSpPr>
            <a:cxnSpLocks/>
          </p:cNvCxnSpPr>
          <p:nvPr/>
        </p:nvCxnSpPr>
        <p:spPr>
          <a:xfrm>
            <a:off x="8072721" y="2102637"/>
            <a:ext cx="0" cy="2934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EB18D071-DF7C-D1CF-1EC3-6B87F9DB6F4D}"/>
              </a:ext>
            </a:extLst>
          </p:cNvPr>
          <p:cNvCxnSpPr>
            <a:cxnSpLocks/>
          </p:cNvCxnSpPr>
          <p:nvPr/>
        </p:nvCxnSpPr>
        <p:spPr>
          <a:xfrm>
            <a:off x="9701496" y="2102637"/>
            <a:ext cx="0" cy="2934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D16DADFE-8FD5-BF73-C4B5-B3FDE75AB104}"/>
              </a:ext>
            </a:extLst>
          </p:cNvPr>
          <p:cNvSpPr/>
          <p:nvPr/>
        </p:nvSpPr>
        <p:spPr>
          <a:xfrm>
            <a:off x="464956" y="1096173"/>
            <a:ext cx="4671849" cy="1620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122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EBBC03-AB89-FF53-E797-655D95BE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17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3FEA618-2CC5-E854-7FD0-B16F3358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Feasibility Analysis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AE9A4E-DA27-7B24-DD3B-8F4B0D49E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3" b="8804"/>
          <a:stretch/>
        </p:blipFill>
        <p:spPr>
          <a:xfrm>
            <a:off x="7833220" y="2097029"/>
            <a:ext cx="4038600" cy="28465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E37B6B-56DA-5791-D3DD-80917DE75E77}"/>
              </a:ext>
            </a:extLst>
          </p:cNvPr>
          <p:cNvSpPr txBox="1"/>
          <p:nvPr/>
        </p:nvSpPr>
        <p:spPr>
          <a:xfrm>
            <a:off x="536971" y="2244060"/>
            <a:ext cx="72962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>
              <a:buClr>
                <a:schemeClr val="tx1"/>
              </a:buClr>
              <a:buSzPct val="70000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MTL-TLP plays a big role mainly due to the following points:</a:t>
            </a:r>
            <a:endParaRPr kumimoji="1" lang="en-US" altLang="zh-CN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0825" indent="-179388">
              <a:spcBef>
                <a:spcPts val="12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MTL effectively increases the sample size</a:t>
            </a:r>
          </a:p>
          <a:p>
            <a:pPr marL="250825" indent="-179388">
              <a:spcBef>
                <a:spcPts val="12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In single-task learning, back-propagation of gradients tends to get stuck in local minima.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MTL acts as a </a:t>
            </a:r>
            <a:r>
              <a:rPr kumimoji="1" lang="en-US" altLang="zh-CN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regularizer</a:t>
            </a: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 by introducing an inductive bias.</a:t>
            </a:r>
          </a:p>
          <a:p>
            <a:pPr marL="250825" indent="-179388">
              <a:spcBef>
                <a:spcPts val="12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MTL-TLP can use shared parameters to fit hardware-independent features and non-shared parameters to fit hardware-dependent features.</a:t>
            </a:r>
          </a:p>
        </p:txBody>
      </p:sp>
    </p:spTree>
    <p:extLst>
      <p:ext uri="{BB962C8B-B14F-4D97-AF65-F5344CB8AC3E}">
        <p14:creationId xmlns:p14="http://schemas.microsoft.com/office/powerpoint/2010/main" val="201302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1398CC-4D65-5C9A-CDC4-73C9CC89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18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B69F92CE-DFDF-DFC4-A26B-3BE0DF9D4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5" y="0"/>
            <a:ext cx="10212779" cy="738893"/>
          </a:xfrm>
        </p:spPr>
        <p:txBody>
          <a:bodyPr/>
          <a:lstStyle/>
          <a:p>
            <a:r>
              <a:rPr kumimoji="1" lang="en" altLang="zh-CN" dirty="0"/>
              <a:t>Evaluation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0782E5-3D9B-8589-5557-4780237E0DB3}"/>
              </a:ext>
            </a:extLst>
          </p:cNvPr>
          <p:cNvSpPr txBox="1"/>
          <p:nvPr/>
        </p:nvSpPr>
        <p:spPr>
          <a:xfrm>
            <a:off x="876163" y="2321004"/>
            <a:ext cx="4671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tx1"/>
              </a:buClr>
              <a:buSzPct val="80000"/>
              <a:buNone/>
            </a:pPr>
            <a:r>
              <a:rPr kumimoji="1"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Dataset-based metrics</a:t>
            </a: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Evaluate the model’s accuracy on a static dataset</a:t>
            </a:r>
            <a:endParaRPr lang="en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7E589B-5550-4000-66C6-6F9034F28C65}"/>
              </a:ext>
            </a:extLst>
          </p:cNvPr>
          <p:cNvSpPr txBox="1"/>
          <p:nvPr/>
        </p:nvSpPr>
        <p:spPr>
          <a:xfrm>
            <a:off x="6643990" y="2321004"/>
            <a:ext cx="46718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tx1"/>
              </a:buClr>
              <a:buSzPct val="80000"/>
              <a:buNone/>
            </a:pPr>
            <a:r>
              <a:rPr kumimoji="1"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Search-based metrics</a:t>
            </a: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valuate the end-to-end search efficiency or search quality after integrating the cost models into the search algorithms</a:t>
            </a:r>
            <a:endParaRPr lang="en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BC0EF0CC-B43E-D9F1-6997-1CCCC4EAA803}"/>
              </a:ext>
            </a:extLst>
          </p:cNvPr>
          <p:cNvCxnSpPr>
            <a:cxnSpLocks/>
          </p:cNvCxnSpPr>
          <p:nvPr/>
        </p:nvCxnSpPr>
        <p:spPr>
          <a:xfrm>
            <a:off x="5835613" y="2321004"/>
            <a:ext cx="0" cy="136657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05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08558A-0745-F55E-E347-B8605DBA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19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0DB4208-E0E6-64A4-C47A-18566B57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Evaluation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D3BD23-12E4-BCC5-A6C1-79ACC5CD4A51}"/>
              </a:ext>
            </a:extLst>
          </p:cNvPr>
          <p:cNvSpPr txBox="1"/>
          <p:nvPr/>
        </p:nvSpPr>
        <p:spPr>
          <a:xfrm>
            <a:off x="682640" y="1092904"/>
            <a:ext cx="443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  <a:buSzPct val="80000"/>
            </a:pPr>
            <a:r>
              <a:rPr kumimoji="1"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Dataset-Based Metrics</a:t>
            </a:r>
            <a:endParaRPr kumimoji="1" lang="zh-CN" altLang="en-US" sz="2800" b="1" u="sng" dirty="0">
              <a:solidFill>
                <a:srgbClr val="FF00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1E6924-3446-BD53-C82C-FC2131351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638" y="2227325"/>
            <a:ext cx="4816722" cy="9121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774BB6-D7A3-0BCB-BC50-559BB8AF3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406" y="4498821"/>
            <a:ext cx="7663188" cy="9737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F63FE42-4D8A-2309-252E-382C14440BFD}"/>
              </a:ext>
            </a:extLst>
          </p:cNvPr>
          <p:cNvSpPr txBox="1"/>
          <p:nvPr/>
        </p:nvSpPr>
        <p:spPr>
          <a:xfrm>
            <a:off x="1238692" y="1854385"/>
            <a:ext cx="443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  <a:buSzPct val="80000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subgraph:</a:t>
            </a:r>
            <a:endParaRPr kumimoji="1" lang="zh-CN" altLang="en-US" u="sng" dirty="0">
              <a:solidFill>
                <a:srgbClr val="FF00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C417E0C-C408-4491-7F91-6481A115C740}"/>
              </a:ext>
            </a:extLst>
          </p:cNvPr>
          <p:cNvCxnSpPr>
            <a:cxnSpLocks/>
          </p:cNvCxnSpPr>
          <p:nvPr/>
        </p:nvCxnSpPr>
        <p:spPr>
          <a:xfrm>
            <a:off x="1145687" y="3429000"/>
            <a:ext cx="965347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1600225-CBFA-B9A6-8787-CA26F481900B}"/>
              </a:ext>
            </a:extLst>
          </p:cNvPr>
          <p:cNvSpPr txBox="1"/>
          <p:nvPr/>
        </p:nvSpPr>
        <p:spPr>
          <a:xfrm>
            <a:off x="1238693" y="3869861"/>
            <a:ext cx="443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  <a:buSzPct val="80000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set:</a:t>
            </a:r>
            <a:endParaRPr kumimoji="1" lang="zh-CN" altLang="en-US" u="sng" dirty="0">
              <a:solidFill>
                <a:srgbClr val="FF00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66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30CCDD-D172-8938-3354-EB76474E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2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CDC4D3D-F9B4-08B5-00A1-2DC297E5D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Compiler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2E7DB7-EC9F-6865-D791-321898EE72AC}"/>
              </a:ext>
            </a:extLst>
          </p:cNvPr>
          <p:cNvSpPr/>
          <p:nvPr/>
        </p:nvSpPr>
        <p:spPr>
          <a:xfrm>
            <a:off x="4129217" y="1920736"/>
            <a:ext cx="2743200" cy="369332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C++</a:t>
            </a:r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3F3FD2-B7FF-EF79-6379-EA16DDB3ECCD}"/>
              </a:ext>
            </a:extLst>
          </p:cNvPr>
          <p:cNvSpPr/>
          <p:nvPr/>
        </p:nvSpPr>
        <p:spPr>
          <a:xfrm>
            <a:off x="4129217" y="2652588"/>
            <a:ext cx="2743200" cy="369332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High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Level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Graph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IR</a:t>
            </a:r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825C03D-8A36-07DF-972F-48270105B5F1}"/>
              </a:ext>
            </a:extLst>
          </p:cNvPr>
          <p:cNvSpPr/>
          <p:nvPr/>
        </p:nvSpPr>
        <p:spPr>
          <a:xfrm>
            <a:off x="4129213" y="3564676"/>
            <a:ext cx="2743200" cy="369332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Low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Level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Tensor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IR</a:t>
            </a:r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865814E-F8EE-CF70-8F57-080EE2DFCB32}"/>
              </a:ext>
            </a:extLst>
          </p:cNvPr>
          <p:cNvSpPr/>
          <p:nvPr/>
        </p:nvSpPr>
        <p:spPr>
          <a:xfrm>
            <a:off x="4126450" y="5340204"/>
            <a:ext cx="2743200" cy="369332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Deployable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Module</a:t>
            </a:r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D456ED-75B9-E211-9246-A11B4B826E36}"/>
              </a:ext>
            </a:extLst>
          </p:cNvPr>
          <p:cNvSpPr txBox="1"/>
          <p:nvPr/>
        </p:nvSpPr>
        <p:spPr>
          <a:xfrm>
            <a:off x="452176" y="1113692"/>
            <a:ext cx="456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program language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perspective: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7EC445E-F73E-9C00-B705-BB0D3E05C6D1}"/>
              </a:ext>
            </a:extLst>
          </p:cNvPr>
          <p:cNvSpPr/>
          <p:nvPr/>
        </p:nvSpPr>
        <p:spPr>
          <a:xfrm>
            <a:off x="1032646" y="4461261"/>
            <a:ext cx="2743200" cy="36933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Accelerator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Backend</a:t>
            </a:r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47C3C9-3B41-095C-6774-C4A116FD0C0E}"/>
              </a:ext>
            </a:extLst>
          </p:cNvPr>
          <p:cNvSpPr/>
          <p:nvPr/>
        </p:nvSpPr>
        <p:spPr>
          <a:xfrm>
            <a:off x="4129213" y="4461261"/>
            <a:ext cx="2743200" cy="36933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LLVM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IR</a:t>
            </a:r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2DCE381-0A63-249C-0F2C-F96EC11A0819}"/>
              </a:ext>
            </a:extLst>
          </p:cNvPr>
          <p:cNvSpPr/>
          <p:nvPr/>
        </p:nvSpPr>
        <p:spPr>
          <a:xfrm>
            <a:off x="7225780" y="4452440"/>
            <a:ext cx="2867586" cy="36933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CUDA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Metal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OpenCL</a:t>
            </a:r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BC8BCA9-5B79-0758-70CF-AF9A81015D47}"/>
              </a:ext>
            </a:extLst>
          </p:cNvPr>
          <p:cNvSpPr/>
          <p:nvPr/>
        </p:nvSpPr>
        <p:spPr>
          <a:xfrm>
            <a:off x="908260" y="4290220"/>
            <a:ext cx="9288000" cy="693772"/>
          </a:xfrm>
          <a:prstGeom prst="rect">
            <a:avLst/>
          </a:prstGeom>
          <a:noFill/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80ECBCE-ACBF-4431-3F74-46A28470FB3F}"/>
              </a:ext>
            </a:extLst>
          </p:cNvPr>
          <p:cNvSpPr/>
          <p:nvPr/>
        </p:nvSpPr>
        <p:spPr>
          <a:xfrm>
            <a:off x="7225784" y="1920736"/>
            <a:ext cx="1416818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kumimoji="1"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Workloads</a:t>
            </a:r>
            <a:endParaRPr kumimoji="1"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B684DA7-5B21-F3B9-3A6C-A5CBC563E1C2}"/>
              </a:ext>
            </a:extLst>
          </p:cNvPr>
          <p:cNvSpPr/>
          <p:nvPr/>
        </p:nvSpPr>
        <p:spPr>
          <a:xfrm>
            <a:off x="7225784" y="2652588"/>
            <a:ext cx="1416818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kumimoji="1"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Subgraphs</a:t>
            </a:r>
            <a:endParaRPr kumimoji="1"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401DFC1-AA92-E42C-C027-A6AC30580DCE}"/>
              </a:ext>
            </a:extLst>
          </p:cNvPr>
          <p:cNvSpPr/>
          <p:nvPr/>
        </p:nvSpPr>
        <p:spPr>
          <a:xfrm>
            <a:off x="7225780" y="3545351"/>
            <a:ext cx="2086708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kumimoji="1"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Tensor</a:t>
            </a:r>
            <a:r>
              <a:rPr kumimoji="1"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Programs</a:t>
            </a:r>
            <a:endParaRPr kumimoji="1"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ACAAC65-18DD-1BAD-3F4C-EF69D0C23DD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500817" y="2290068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C7037621-A900-7D99-1060-5E9FBF638BB5}"/>
              </a:ext>
            </a:extLst>
          </p:cNvPr>
          <p:cNvCxnSpPr>
            <a:cxnSpLocks/>
          </p:cNvCxnSpPr>
          <p:nvPr/>
        </p:nvCxnSpPr>
        <p:spPr>
          <a:xfrm>
            <a:off x="5500817" y="3021919"/>
            <a:ext cx="0" cy="54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366D20DA-11E6-3073-2B56-D56D2D333AED}"/>
              </a:ext>
            </a:extLst>
          </p:cNvPr>
          <p:cNvCxnSpPr>
            <a:cxnSpLocks/>
          </p:cNvCxnSpPr>
          <p:nvPr/>
        </p:nvCxnSpPr>
        <p:spPr>
          <a:xfrm>
            <a:off x="5497638" y="3934008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D9B5CFF3-8172-CEAD-C5D5-7B4899B0773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498050" y="4983992"/>
            <a:ext cx="0" cy="3562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9586EF99-0DB8-FC63-446E-6A561D766936}"/>
              </a:ext>
            </a:extLst>
          </p:cNvPr>
          <p:cNvSpPr/>
          <p:nvPr/>
        </p:nvSpPr>
        <p:spPr>
          <a:xfrm>
            <a:off x="5651349" y="3087783"/>
            <a:ext cx="4442018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kumimoji="1" lang="en-US" altLang="zh-CN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Search Algorithm</a:t>
            </a:r>
            <a:r>
              <a:rPr kumimoji="1" lang="zh-CN" altLang="en-US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4302835-4A5A-1E36-4530-632738FD4D86}"/>
              </a:ext>
            </a:extLst>
          </p:cNvPr>
          <p:cNvSpPr/>
          <p:nvPr/>
        </p:nvSpPr>
        <p:spPr>
          <a:xfrm>
            <a:off x="3775847" y="2447626"/>
            <a:ext cx="5536642" cy="164394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112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0" grpId="0" animBg="1"/>
      <p:bldP spid="11" grpId="0" animBg="1"/>
      <p:bldP spid="12" grpId="0" animBg="1"/>
      <p:bldP spid="17" grpId="0" animBg="1"/>
      <p:bldP spid="24" grpId="0"/>
      <p:bldP spid="25" grpId="0"/>
      <p:bldP spid="35" grpId="0"/>
      <p:bldP spid="3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08558A-0745-F55E-E347-B8605DBA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20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0DB4208-E0E6-64A4-C47A-18566B57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tx1"/>
              </a:buClr>
              <a:buSzPct val="80000"/>
            </a:pPr>
            <a:r>
              <a:rPr kumimoji="1"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TLP with Dataset-Based Metrics</a:t>
            </a:r>
            <a:endParaRPr kumimoji="1" lang="zh-CN" altLang="en-US" sz="4000" b="1" u="sng" dirty="0">
              <a:solidFill>
                <a:srgbClr val="FF00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D3BD23-12E4-BCC5-A6C1-79ACC5CD4A51}"/>
              </a:ext>
            </a:extLst>
          </p:cNvPr>
          <p:cNvSpPr txBox="1"/>
          <p:nvPr/>
        </p:nvSpPr>
        <p:spPr>
          <a:xfrm>
            <a:off x="682640" y="1092904"/>
            <a:ext cx="48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  <a:buSzPct val="80000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TLP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vs.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TenSet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MLP</a:t>
            </a:r>
            <a:endParaRPr kumimoji="1" lang="zh-CN" altLang="en-US" b="1" u="sng" dirty="0">
              <a:solidFill>
                <a:srgbClr val="FF00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94D884-2CDF-61DD-AC2A-56A8D316C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447" y="1717994"/>
            <a:ext cx="9729106" cy="26439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B19368-584E-DB78-90A6-5E74AF414772}"/>
              </a:ext>
            </a:extLst>
          </p:cNvPr>
          <p:cNvSpPr txBox="1"/>
          <p:nvPr/>
        </p:nvSpPr>
        <p:spPr>
          <a:xfrm>
            <a:off x="1525798" y="5026432"/>
            <a:ext cx="729624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0825" indent="-179388">
              <a:spcBef>
                <a:spcPts val="6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On CPUs, TLP exceeds </a:t>
            </a:r>
            <a:r>
              <a:rPr kumimoji="1" lang="en-US" altLang="zh-CN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TenSet</a:t>
            </a: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 MLP by a large margin</a:t>
            </a:r>
          </a:p>
          <a:p>
            <a:pPr marL="250825" indent="-179388">
              <a:spcBef>
                <a:spcPts val="6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On GPUs, TLP and </a:t>
            </a:r>
            <a:r>
              <a:rPr kumimoji="1" lang="en-US" altLang="zh-CN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TenSet</a:t>
            </a: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 MLP each have their strengths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6CC97B00-130D-A6DB-20E6-E730A36B85F1}"/>
              </a:ext>
            </a:extLst>
          </p:cNvPr>
          <p:cNvCxnSpPr>
            <a:cxnSpLocks/>
          </p:cNvCxnSpPr>
          <p:nvPr/>
        </p:nvCxnSpPr>
        <p:spPr>
          <a:xfrm>
            <a:off x="1377244" y="3677358"/>
            <a:ext cx="9448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37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11AE3-5D57-F4C7-E91B-5F15C2C7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21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38795AB-E29F-EC66-0089-5F5F1EB76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MTL-TLP with Dataset-Based Metrics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BD0C45-3A72-94AC-9DF6-43ACE3FD1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377277"/>
            <a:ext cx="4692035" cy="26826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7E50BC-93D0-7523-F7D9-FC4CD7320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453" y="1716808"/>
            <a:ext cx="4692036" cy="13611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2F9A231-439B-8E38-C700-6BA5E5CD3EF3}"/>
              </a:ext>
            </a:extLst>
          </p:cNvPr>
          <p:cNvSpPr txBox="1"/>
          <p:nvPr/>
        </p:nvSpPr>
        <p:spPr>
          <a:xfrm>
            <a:off x="1189265" y="1012008"/>
            <a:ext cx="443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  <a:buSzPct val="80000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endParaRPr kumimoji="1" lang="zh-CN" altLang="en-US" b="1" u="sng" dirty="0">
              <a:solidFill>
                <a:srgbClr val="FF00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5D2638-A4CD-521F-E9E0-BF786F9EF7AB}"/>
              </a:ext>
            </a:extLst>
          </p:cNvPr>
          <p:cNvSpPr txBox="1"/>
          <p:nvPr/>
        </p:nvSpPr>
        <p:spPr>
          <a:xfrm>
            <a:off x="6742943" y="1012008"/>
            <a:ext cx="443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  <a:buSzPct val="80000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endParaRPr kumimoji="1" lang="zh-CN" altLang="en-US" b="1" u="sng" dirty="0">
              <a:solidFill>
                <a:srgbClr val="FF00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50E640-2A85-B228-D386-17DCC6438AE3}"/>
              </a:ext>
            </a:extLst>
          </p:cNvPr>
          <p:cNvSpPr txBox="1"/>
          <p:nvPr/>
        </p:nvSpPr>
        <p:spPr>
          <a:xfrm>
            <a:off x="166255" y="6256878"/>
            <a:ext cx="443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  <a:buSzPct val="80000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≈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8.59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million</a:t>
            </a:r>
            <a:endParaRPr kumimoji="1" lang="zh-CN" altLang="en-US" u="sng" dirty="0">
              <a:solidFill>
                <a:srgbClr val="FF00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C5294C-998B-F69C-F26D-6CE90B4C4A8C}"/>
              </a:ext>
            </a:extLst>
          </p:cNvPr>
          <p:cNvSpPr txBox="1"/>
          <p:nvPr/>
        </p:nvSpPr>
        <p:spPr>
          <a:xfrm>
            <a:off x="1494267" y="4252033"/>
            <a:ext cx="8522092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0825" indent="-179388">
              <a:spcBef>
                <a:spcPts val="6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Use multi-task learning can significantly improve the accuracy</a:t>
            </a:r>
          </a:p>
          <a:p>
            <a:pPr marL="250825" indent="-179388">
              <a:spcBef>
                <a:spcPts val="6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ven trained</a:t>
            </a:r>
            <a:r>
              <a:rPr kumimoji="1" lang="zh-CN" alt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with only 500K data exceeds the </a:t>
            </a:r>
            <a:r>
              <a:rPr kumimoji="1" lang="en-US" altLang="zh-CN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TenSet</a:t>
            </a: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 MLP</a:t>
            </a:r>
          </a:p>
          <a:p>
            <a:pPr marL="250825" indent="-179388">
              <a:spcBef>
                <a:spcPts val="6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ppropriately increasing the number of tasks can improve the accuracy of the cost model</a:t>
            </a:r>
          </a:p>
          <a:p>
            <a:pPr marL="250825" indent="-179388">
              <a:spcBef>
                <a:spcPts val="6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endParaRPr kumimoji="1" lang="en-US" altLang="zh-CN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5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6DE6DE6-86FE-1930-D2BE-D58E7226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22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957064E-ED53-CBB2-2561-1DD505CA2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Search-Based metrics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DF32A0-2035-E13A-E0D1-42104A6EA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885" y="1700168"/>
            <a:ext cx="4712184" cy="29451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682CE52-7A66-1CAD-C5A3-5F28D5AD6BE9}"/>
              </a:ext>
            </a:extLst>
          </p:cNvPr>
          <p:cNvSpPr txBox="1"/>
          <p:nvPr/>
        </p:nvSpPr>
        <p:spPr>
          <a:xfrm>
            <a:off x="452176" y="1113692"/>
            <a:ext cx="514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Time in seconds to tune each model 2,000 times: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432D21-E760-68AA-0258-43798C9C76E7}"/>
              </a:ext>
            </a:extLst>
          </p:cNvPr>
          <p:cNvSpPr txBox="1"/>
          <p:nvPr/>
        </p:nvSpPr>
        <p:spPr>
          <a:xfrm>
            <a:off x="1340968" y="5157832"/>
            <a:ext cx="852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0825" indent="-179388">
              <a:spcBef>
                <a:spcPts val="6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TLP is on average 1.7× and 1.8× faster than </a:t>
            </a:r>
            <a:r>
              <a:rPr kumimoji="1" lang="en-US" altLang="zh-CN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TenSet</a:t>
            </a: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 MLP on the CPU and GPU</a:t>
            </a:r>
          </a:p>
        </p:txBody>
      </p:sp>
    </p:spTree>
    <p:extLst>
      <p:ext uri="{BB962C8B-B14F-4D97-AF65-F5344CB8AC3E}">
        <p14:creationId xmlns:p14="http://schemas.microsoft.com/office/powerpoint/2010/main" val="361966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E6158E-A152-3FC5-3030-0B8BE87A4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23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F1B3CD-C6B4-19B2-C30B-88F8B6902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9" y="1377920"/>
            <a:ext cx="11715041" cy="37275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0C73F8A-FBCC-7F7D-EEA2-791D87D2A10A}"/>
              </a:ext>
            </a:extLst>
          </p:cNvPr>
          <p:cNvSpPr txBox="1"/>
          <p:nvPr/>
        </p:nvSpPr>
        <p:spPr>
          <a:xfrm>
            <a:off x="452176" y="1113692"/>
            <a:ext cx="514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tuning curves for all workloads: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A7F381-8470-B117-0C7E-27592D5DE139}"/>
              </a:ext>
            </a:extLst>
          </p:cNvPr>
          <p:cNvSpPr txBox="1"/>
          <p:nvPr/>
        </p:nvSpPr>
        <p:spPr>
          <a:xfrm>
            <a:off x="1340968" y="5575031"/>
            <a:ext cx="852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0825" indent="-179388">
              <a:spcBef>
                <a:spcPts val="6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These curves show that TLP and MTL-TLP can converge to lower values faster. </a:t>
            </a:r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9EC27FA9-81D1-5C87-A856-0C4A9EA5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Search-Based metrics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071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BA71B1-9B28-8AEF-EAA6-3B0E23FE2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24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A6EF71-73ED-0AD6-0A5C-857BDB2B3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62" y="2178951"/>
            <a:ext cx="5029200" cy="2286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A20BEA-C5D9-AA0A-9D3C-48BC3463B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640" y="2178951"/>
            <a:ext cx="5029200" cy="2286000"/>
          </a:xfrm>
          <a:prstGeom prst="rect">
            <a:avLst/>
          </a:prstGeom>
        </p:spPr>
      </p:pic>
      <p:sp>
        <p:nvSpPr>
          <p:cNvPr id="9" name="标题 3">
            <a:extLst>
              <a:ext uri="{FF2B5EF4-FFF2-40B4-BE49-F238E27FC236}">
                <a16:creationId xmlns:a16="http://schemas.microsoft.com/office/drawing/2014/main" id="{37A3AC9B-7155-2FB4-5824-15A2C06C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Search-Based metrics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4F04510-A089-5667-39FF-3BAF2AF35E4B}"/>
              </a:ext>
            </a:extLst>
          </p:cNvPr>
          <p:cNvSpPr txBox="1"/>
          <p:nvPr/>
        </p:nvSpPr>
        <p:spPr>
          <a:xfrm>
            <a:off x="6464094" y="1111822"/>
            <a:ext cx="5149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search time to achieve the performance of </a:t>
            </a:r>
            <a:r>
              <a:rPr kumimoji="1" lang="en-US" altLang="zh-CN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TenSet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MLP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tuning 2,000 times: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4E3C68-1930-FD24-10CB-84930FD12817}"/>
              </a:ext>
            </a:extLst>
          </p:cNvPr>
          <p:cNvSpPr txBox="1"/>
          <p:nvPr/>
        </p:nvSpPr>
        <p:spPr>
          <a:xfrm>
            <a:off x="946162" y="1111821"/>
            <a:ext cx="5149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search time to achieve the performance of </a:t>
            </a:r>
            <a:r>
              <a:rPr kumimoji="1" lang="en-US" altLang="zh-CN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Ansor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tuning 2,000 times: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8AE79FB-FA91-2883-5206-2ED54C0B0F45}"/>
              </a:ext>
            </a:extLst>
          </p:cNvPr>
          <p:cNvSpPr txBox="1"/>
          <p:nvPr/>
        </p:nvSpPr>
        <p:spPr>
          <a:xfrm>
            <a:off x="1470395" y="4905077"/>
            <a:ext cx="44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  <a:buSzPct val="80000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TLP		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16.7X</a:t>
            </a:r>
            <a:r>
              <a:rPr kumimoji="1"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16.0X</a:t>
            </a:r>
          </a:p>
          <a:p>
            <a:pPr>
              <a:buClr>
                <a:schemeClr val="tx1"/>
              </a:buClr>
              <a:buSzPct val="80000"/>
            </a:pPr>
            <a:r>
              <a:rPr kumimoji="1" lang="en-US" altLang="zh-CN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MTL-TLP	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10.0X</a:t>
            </a:r>
            <a:r>
              <a:rPr kumimoji="1"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/</a:t>
            </a:r>
            <a:r>
              <a:rPr kumimoji="1"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15.8X</a:t>
            </a:r>
            <a:endParaRPr kumimoji="1" lang="zh-CN" altLang="en-US" b="1" dirty="0">
              <a:solidFill>
                <a:srgbClr val="FF00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885357D-467D-5E26-1947-875F05B91FCB}"/>
              </a:ext>
            </a:extLst>
          </p:cNvPr>
          <p:cNvSpPr txBox="1"/>
          <p:nvPr/>
        </p:nvSpPr>
        <p:spPr>
          <a:xfrm>
            <a:off x="6856351" y="4905076"/>
            <a:ext cx="44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  <a:buSzPct val="80000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TLP		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9.1X</a:t>
            </a:r>
            <a:r>
              <a:rPr kumimoji="1"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3.0X</a:t>
            </a:r>
          </a:p>
          <a:p>
            <a:pPr>
              <a:buClr>
                <a:schemeClr val="tx1"/>
              </a:buClr>
              <a:buSzPct val="80000"/>
            </a:pPr>
            <a:r>
              <a:rPr kumimoji="1" lang="en-US" altLang="zh-CN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MTL-TLP	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4.7X</a:t>
            </a:r>
            <a:r>
              <a:rPr kumimoji="1"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/</a:t>
            </a:r>
            <a:r>
              <a:rPr kumimoji="1"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2.9X</a:t>
            </a:r>
            <a:endParaRPr kumimoji="1" lang="zh-CN" altLang="en-US" b="1" dirty="0">
              <a:solidFill>
                <a:srgbClr val="FF00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89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4367F1-80E8-CA52-A9F8-B16ED935C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25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BA7ED78-7A02-64B8-1BF2-A1D64A49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62F619D-B370-39B5-621F-1CFCDE78BB06}"/>
              </a:ext>
            </a:extLst>
          </p:cNvPr>
          <p:cNvSpPr txBox="1">
            <a:spLocks/>
          </p:cNvSpPr>
          <p:nvPr/>
        </p:nvSpPr>
        <p:spPr>
          <a:xfrm>
            <a:off x="552691" y="5177481"/>
            <a:ext cx="10531621" cy="8286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5600" indent="-355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Wingdings" pitchFamily="2" charset="2"/>
              <a:buChar char="q"/>
              <a:defRPr sz="2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685800" indent="-2349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85838" indent="-2730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v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262063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ü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524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250825"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kumimoji="1" lang="en" altLang="zh-CN" sz="1800" b="0" dirty="0">
                <a:latin typeface="Arial" panose="020B0604020202020204" pitchFamily="34" charset="0"/>
                <a:cs typeface="Arial" panose="020B0604020202020204" pitchFamily="34" charset="0"/>
              </a:rPr>
              <a:t>Thank you for listening</a:t>
            </a:r>
          </a:p>
          <a:p>
            <a:pPr marL="179388" indent="-250825"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kumimoji="1" lang="en" altLang="zh-CN" sz="1800" b="0" dirty="0">
                <a:latin typeface="Arial" panose="020B0604020202020204" pitchFamily="34" charset="0"/>
                <a:cs typeface="Arial" panose="020B0604020202020204" pitchFamily="34" charset="0"/>
              </a:rPr>
              <a:t>Email me to ask follow-up questions: zhaiyi0@mail.ustc.edu.cn</a:t>
            </a:r>
            <a:endParaRPr kumimoji="1" lang="zh-CN" altLang="en-US" sz="1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3A7EEF-E17E-CE0C-7959-57EAFB2FF93E}"/>
              </a:ext>
            </a:extLst>
          </p:cNvPr>
          <p:cNvSpPr txBox="1"/>
          <p:nvPr/>
        </p:nvSpPr>
        <p:spPr>
          <a:xfrm>
            <a:off x="552691" y="1680519"/>
            <a:ext cx="9790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b="0" dirty="0">
                <a:latin typeface="Arial" panose="020B0604020202020204" pitchFamily="34" charset="0"/>
                <a:cs typeface="Arial" panose="020B0604020202020204" pitchFamily="34" charset="0"/>
              </a:rPr>
              <a:t>A simple yet efficient and general feature extraction mechanism for tensor programs</a:t>
            </a: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endParaRPr kumimoji="1" lang="en-US" altLang="zh-CN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b="0" dirty="0">
                <a:latin typeface="Arial" panose="020B0604020202020204" pitchFamily="34" charset="0"/>
                <a:cs typeface="Arial" panose="020B0604020202020204" pitchFamily="34" charset="0"/>
              </a:rPr>
              <a:t>A multi-task learning method to address offline cost model unavailability across hardware platforms</a:t>
            </a: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endParaRPr kumimoji="1" lang="en-US" altLang="zh-CN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b="0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kumimoji="1" lang="zh-CN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solid</a:t>
            </a:r>
            <a:r>
              <a:rPr kumimoji="1" lang="en-US" altLang="zh-CN" b="0" dirty="0">
                <a:latin typeface="Arial" panose="020B0604020202020204" pitchFamily="34" charset="0"/>
                <a:cs typeface="Arial" panose="020B0604020202020204" pitchFamily="34" charset="0"/>
              </a:rPr>
              <a:t> implementation and comprehensive evaluation of the TLP and MTL-TLP demonstrate that the above techniques outperform state-of-the-art implementation on various deep learning models and hardware platforms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90735919-F626-3D57-86F8-B0ED363836F7}"/>
              </a:ext>
            </a:extLst>
          </p:cNvPr>
          <p:cNvCxnSpPr>
            <a:cxnSpLocks/>
          </p:cNvCxnSpPr>
          <p:nvPr/>
        </p:nvCxnSpPr>
        <p:spPr>
          <a:xfrm>
            <a:off x="677710" y="4837670"/>
            <a:ext cx="928183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26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B4D873-39AA-2036-B4A3-74DC1E6BB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3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0D34040-25A2-A8ED-D661-3AAFAE91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E021E6C-79ED-002D-34AF-A8B41D7F0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490" y="913448"/>
            <a:ext cx="12160343" cy="48198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CEA7CDC-8C2D-0944-CF9F-D26E8B4CD368}"/>
              </a:ext>
            </a:extLst>
          </p:cNvPr>
          <p:cNvSpPr/>
          <p:nvPr/>
        </p:nvSpPr>
        <p:spPr>
          <a:xfrm>
            <a:off x="4202957" y="3685032"/>
            <a:ext cx="2734056" cy="2048256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AE534D8-0DC9-2194-43C5-D1C775824F20}"/>
              </a:ext>
            </a:extLst>
          </p:cNvPr>
          <p:cNvSpPr/>
          <p:nvPr/>
        </p:nvSpPr>
        <p:spPr>
          <a:xfrm>
            <a:off x="7138648" y="3840480"/>
            <a:ext cx="2343912" cy="1892808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DCC0AE-842B-686F-E20B-D839C45F9190}"/>
              </a:ext>
            </a:extLst>
          </p:cNvPr>
          <p:cNvSpPr/>
          <p:nvPr/>
        </p:nvSpPr>
        <p:spPr>
          <a:xfrm>
            <a:off x="9684196" y="3767328"/>
            <a:ext cx="2337960" cy="196596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263118F-42B9-E441-235F-1354D8445DBA}"/>
              </a:ext>
            </a:extLst>
          </p:cNvPr>
          <p:cNvSpPr/>
          <p:nvPr/>
        </p:nvSpPr>
        <p:spPr>
          <a:xfrm>
            <a:off x="9069678" y="1425988"/>
            <a:ext cx="2830796" cy="196596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607BF1A-9EA9-1602-6367-C3E35329D6FD}"/>
              </a:ext>
            </a:extLst>
          </p:cNvPr>
          <p:cNvSpPr/>
          <p:nvPr/>
        </p:nvSpPr>
        <p:spPr>
          <a:xfrm>
            <a:off x="3166030" y="1499616"/>
            <a:ext cx="2816065" cy="1892332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4708043-1C67-09B8-4D58-1D897F8B5DA7}"/>
              </a:ext>
            </a:extLst>
          </p:cNvPr>
          <p:cNvSpPr/>
          <p:nvPr/>
        </p:nvSpPr>
        <p:spPr>
          <a:xfrm>
            <a:off x="6093613" y="1627948"/>
            <a:ext cx="2858228" cy="176400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6847AE4-466B-15CF-8E7F-987A64F2F689}"/>
              </a:ext>
            </a:extLst>
          </p:cNvPr>
          <p:cNvSpPr/>
          <p:nvPr/>
        </p:nvSpPr>
        <p:spPr>
          <a:xfrm>
            <a:off x="230088" y="1416050"/>
            <a:ext cx="2365513" cy="1545812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7490DCC-D304-AAB8-C907-96E4DA60246D}"/>
              </a:ext>
            </a:extLst>
          </p:cNvPr>
          <p:cNvSpPr/>
          <p:nvPr/>
        </p:nvSpPr>
        <p:spPr>
          <a:xfrm>
            <a:off x="439483" y="3136417"/>
            <a:ext cx="1798310" cy="1047957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8AADCF4-8E90-F03E-AC66-6898C753EFAE}"/>
              </a:ext>
            </a:extLst>
          </p:cNvPr>
          <p:cNvSpPr/>
          <p:nvPr/>
        </p:nvSpPr>
        <p:spPr>
          <a:xfrm>
            <a:off x="165032" y="4312600"/>
            <a:ext cx="3722656" cy="1303009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9A500201-21A2-3A93-4FA1-DF00233615CC}"/>
              </a:ext>
            </a:extLst>
          </p:cNvPr>
          <p:cNvSpPr/>
          <p:nvPr/>
        </p:nvSpPr>
        <p:spPr>
          <a:xfrm>
            <a:off x="63690" y="1009934"/>
            <a:ext cx="2638567" cy="35484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84D34F2-17D4-0E90-FAF1-E10BE43D0547}"/>
              </a:ext>
            </a:extLst>
          </p:cNvPr>
          <p:cNvSpPr/>
          <p:nvPr/>
        </p:nvSpPr>
        <p:spPr>
          <a:xfrm>
            <a:off x="93560" y="1349490"/>
            <a:ext cx="2608697" cy="166924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BFDE5CC-B130-23E0-F8DC-7EF75A7C7716}"/>
              </a:ext>
            </a:extLst>
          </p:cNvPr>
          <p:cNvSpPr/>
          <p:nvPr/>
        </p:nvSpPr>
        <p:spPr>
          <a:xfrm>
            <a:off x="291527" y="3069084"/>
            <a:ext cx="2174170" cy="118664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7556FDF-5EF6-06EA-F83B-F2ED64A1163C}"/>
              </a:ext>
            </a:extLst>
          </p:cNvPr>
          <p:cNvSpPr/>
          <p:nvPr/>
        </p:nvSpPr>
        <p:spPr>
          <a:xfrm>
            <a:off x="59348" y="4255308"/>
            <a:ext cx="3890859" cy="147798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3BAB6616-AF62-ABF9-252D-6647949EC341}"/>
              </a:ext>
            </a:extLst>
          </p:cNvPr>
          <p:cNvSpPr/>
          <p:nvPr/>
        </p:nvSpPr>
        <p:spPr>
          <a:xfrm>
            <a:off x="3140057" y="1295645"/>
            <a:ext cx="2894087" cy="223428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9B693A9-54E2-BD8B-AA68-BABCC9FDF9A9}"/>
              </a:ext>
            </a:extLst>
          </p:cNvPr>
          <p:cNvSpPr/>
          <p:nvPr/>
        </p:nvSpPr>
        <p:spPr>
          <a:xfrm>
            <a:off x="6066209" y="1426108"/>
            <a:ext cx="2906189" cy="208436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B368A99-C4CC-3996-86A7-9085B79D3096}"/>
              </a:ext>
            </a:extLst>
          </p:cNvPr>
          <p:cNvSpPr/>
          <p:nvPr/>
        </p:nvSpPr>
        <p:spPr>
          <a:xfrm>
            <a:off x="9031981" y="1344631"/>
            <a:ext cx="2906189" cy="208436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69014F9-6B2C-672D-7267-FEA6944BA47F}"/>
              </a:ext>
            </a:extLst>
          </p:cNvPr>
          <p:cNvSpPr/>
          <p:nvPr/>
        </p:nvSpPr>
        <p:spPr>
          <a:xfrm>
            <a:off x="4131641" y="3655124"/>
            <a:ext cx="2906189" cy="20952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52339D6-4CA4-E71A-60B8-1B1EFA4581C2}"/>
              </a:ext>
            </a:extLst>
          </p:cNvPr>
          <p:cNvSpPr/>
          <p:nvPr/>
        </p:nvSpPr>
        <p:spPr>
          <a:xfrm>
            <a:off x="7037830" y="3730276"/>
            <a:ext cx="2534669" cy="208436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60D62A7-E236-EFA1-A45F-D38AF0B68CE2}"/>
              </a:ext>
            </a:extLst>
          </p:cNvPr>
          <p:cNvSpPr/>
          <p:nvPr/>
        </p:nvSpPr>
        <p:spPr>
          <a:xfrm>
            <a:off x="9572499" y="3688675"/>
            <a:ext cx="2534669" cy="208436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8" name="肘形连接符 67">
            <a:extLst>
              <a:ext uri="{FF2B5EF4-FFF2-40B4-BE49-F238E27FC236}">
                <a16:creationId xmlns:a16="http://schemas.microsoft.com/office/drawing/2014/main" id="{92C15694-C2E4-E72C-07D3-DBCD4AB51DD2}"/>
              </a:ext>
            </a:extLst>
          </p:cNvPr>
          <p:cNvCxnSpPr>
            <a:cxnSpLocks/>
          </p:cNvCxnSpPr>
          <p:nvPr/>
        </p:nvCxnSpPr>
        <p:spPr>
          <a:xfrm>
            <a:off x="2831335" y="1242391"/>
            <a:ext cx="3150760" cy="2442641"/>
          </a:xfrm>
          <a:prstGeom prst="bentConnector3">
            <a:avLst>
              <a:gd name="adj1" fmla="val 9994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>
            <a:extLst>
              <a:ext uri="{FF2B5EF4-FFF2-40B4-BE49-F238E27FC236}">
                <a16:creationId xmlns:a16="http://schemas.microsoft.com/office/drawing/2014/main" id="{20484B37-4332-AC6F-04FB-300EC65F42AC}"/>
              </a:ext>
            </a:extLst>
          </p:cNvPr>
          <p:cNvCxnSpPr>
            <a:cxnSpLocks/>
          </p:cNvCxnSpPr>
          <p:nvPr/>
        </p:nvCxnSpPr>
        <p:spPr>
          <a:xfrm>
            <a:off x="2814328" y="1124712"/>
            <a:ext cx="6154605" cy="2715768"/>
          </a:xfrm>
          <a:prstGeom prst="bentConnector3">
            <a:avLst>
              <a:gd name="adj1" fmla="val 999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连接符 69">
            <a:extLst>
              <a:ext uri="{FF2B5EF4-FFF2-40B4-BE49-F238E27FC236}">
                <a16:creationId xmlns:a16="http://schemas.microsoft.com/office/drawing/2014/main" id="{E5321749-16EB-DF66-B838-FAA2526FAE86}"/>
              </a:ext>
            </a:extLst>
          </p:cNvPr>
          <p:cNvCxnSpPr>
            <a:cxnSpLocks/>
          </p:cNvCxnSpPr>
          <p:nvPr/>
        </p:nvCxnSpPr>
        <p:spPr>
          <a:xfrm>
            <a:off x="2831334" y="1007033"/>
            <a:ext cx="9069140" cy="2754585"/>
          </a:xfrm>
          <a:prstGeom prst="bentConnector3">
            <a:avLst>
              <a:gd name="adj1" fmla="val 9994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任意形状 70">
            <a:extLst>
              <a:ext uri="{FF2B5EF4-FFF2-40B4-BE49-F238E27FC236}">
                <a16:creationId xmlns:a16="http://schemas.microsoft.com/office/drawing/2014/main" id="{5570EF9B-9B39-E895-BCC9-75AF2B3694AE}"/>
              </a:ext>
            </a:extLst>
          </p:cNvPr>
          <p:cNvSpPr/>
          <p:nvPr/>
        </p:nvSpPr>
        <p:spPr>
          <a:xfrm>
            <a:off x="42559" y="910785"/>
            <a:ext cx="3947326" cy="5002998"/>
          </a:xfrm>
          <a:custGeom>
            <a:avLst/>
            <a:gdLst>
              <a:gd name="connsiteX0" fmla="*/ 0 w 3995531"/>
              <a:gd name="connsiteY0" fmla="*/ 0 h 4979505"/>
              <a:gd name="connsiteX1" fmla="*/ 0 w 3995531"/>
              <a:gd name="connsiteY1" fmla="*/ 4979505 h 4979505"/>
              <a:gd name="connsiteX2" fmla="*/ 3995531 w 3995531"/>
              <a:gd name="connsiteY2" fmla="*/ 4979505 h 4979505"/>
              <a:gd name="connsiteX3" fmla="*/ 3995531 w 3995531"/>
              <a:gd name="connsiteY3" fmla="*/ 2951922 h 4979505"/>
              <a:gd name="connsiteX4" fmla="*/ 2812774 w 3995531"/>
              <a:gd name="connsiteY4" fmla="*/ 2951922 h 4979505"/>
              <a:gd name="connsiteX5" fmla="*/ 2812774 w 3995531"/>
              <a:gd name="connsiteY5" fmla="*/ 59635 h 4979505"/>
              <a:gd name="connsiteX6" fmla="*/ 0 w 3995531"/>
              <a:gd name="connsiteY6" fmla="*/ 0 h 4979505"/>
              <a:gd name="connsiteX0" fmla="*/ 0 w 3995531"/>
              <a:gd name="connsiteY0" fmla="*/ 23493 h 5002998"/>
              <a:gd name="connsiteX1" fmla="*/ 0 w 3995531"/>
              <a:gd name="connsiteY1" fmla="*/ 5002998 h 5002998"/>
              <a:gd name="connsiteX2" fmla="*/ 3995531 w 3995531"/>
              <a:gd name="connsiteY2" fmla="*/ 5002998 h 5002998"/>
              <a:gd name="connsiteX3" fmla="*/ 3995531 w 3995531"/>
              <a:gd name="connsiteY3" fmla="*/ 2975415 h 5002998"/>
              <a:gd name="connsiteX4" fmla="*/ 2812774 w 3995531"/>
              <a:gd name="connsiteY4" fmla="*/ 2975415 h 5002998"/>
              <a:gd name="connsiteX5" fmla="*/ 2812774 w 3995531"/>
              <a:gd name="connsiteY5" fmla="*/ 0 h 5002998"/>
              <a:gd name="connsiteX6" fmla="*/ 0 w 3995531"/>
              <a:gd name="connsiteY6" fmla="*/ 23493 h 5002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95531" h="5002998">
                <a:moveTo>
                  <a:pt x="0" y="23493"/>
                </a:moveTo>
                <a:lnTo>
                  <a:pt x="0" y="5002998"/>
                </a:lnTo>
                <a:lnTo>
                  <a:pt x="3995531" y="5002998"/>
                </a:lnTo>
                <a:lnTo>
                  <a:pt x="3995531" y="2975415"/>
                </a:lnTo>
                <a:lnTo>
                  <a:pt x="2812774" y="2975415"/>
                </a:lnTo>
                <a:lnTo>
                  <a:pt x="2812774" y="0"/>
                </a:lnTo>
                <a:lnTo>
                  <a:pt x="0" y="23493"/>
                </a:lnTo>
                <a:close/>
              </a:path>
            </a:pathLst>
          </a:cu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EC72D180-787E-7E63-8047-6A071EDF08FF}"/>
              </a:ext>
            </a:extLst>
          </p:cNvPr>
          <p:cNvSpPr/>
          <p:nvPr/>
        </p:nvSpPr>
        <p:spPr>
          <a:xfrm>
            <a:off x="4102605" y="3590749"/>
            <a:ext cx="8031247" cy="231840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5707183D-585F-CE53-64C0-6E9342A77345}"/>
              </a:ext>
            </a:extLst>
          </p:cNvPr>
          <p:cNvSpPr/>
          <p:nvPr/>
        </p:nvSpPr>
        <p:spPr>
          <a:xfrm>
            <a:off x="3040243" y="1335206"/>
            <a:ext cx="9093609" cy="2160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073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2" grpId="0" animBg="1"/>
      <p:bldP spid="7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49DB4D0E-76AD-335D-6E39-B146258479F6}"/>
              </a:ext>
            </a:extLst>
          </p:cNvPr>
          <p:cNvSpPr/>
          <p:nvPr/>
        </p:nvSpPr>
        <p:spPr>
          <a:xfrm>
            <a:off x="3239547" y="2910745"/>
            <a:ext cx="2178055" cy="369332"/>
          </a:xfrm>
          <a:prstGeom prst="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b="1" dirty="0">
                <a:ln w="0"/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How</a:t>
            </a:r>
            <a:r>
              <a:rPr kumimoji="1" lang="zh-CN" altLang="en-US" b="1" dirty="0">
                <a:ln w="0"/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b="1" dirty="0">
                <a:ln w="0"/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to</a:t>
            </a:r>
            <a:r>
              <a:rPr kumimoji="1" lang="zh-CN" altLang="en-US" b="1" dirty="0">
                <a:ln w="0"/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b="1" dirty="0">
                <a:ln w="0"/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Search?</a:t>
            </a:r>
            <a:endParaRPr kumimoji="1" lang="zh-CN" altLang="en-US" b="1" dirty="0">
              <a:ln w="0"/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A37EE24-7C5A-2D50-2073-6E0F9D43DA35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3231623" y="2480195"/>
            <a:ext cx="7924" cy="1295713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307D52-92C1-B066-539A-81378EEB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4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A12B25F-428D-6D83-D7E4-6D9C5D65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Search?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5616D7-B1E2-5B2A-183A-3359EC0F73EE}"/>
              </a:ext>
            </a:extLst>
          </p:cNvPr>
          <p:cNvSpPr/>
          <p:nvPr/>
        </p:nvSpPr>
        <p:spPr>
          <a:xfrm>
            <a:off x="4288413" y="1937266"/>
            <a:ext cx="85039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X</a:t>
            </a:r>
            <a:r>
              <a:rPr kumimoji="1"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D2CD57-B6E8-9CD7-C338-42535D785B9D}"/>
              </a:ext>
            </a:extLst>
          </p:cNvPr>
          <p:cNvSpPr/>
          <p:nvPr/>
        </p:nvSpPr>
        <p:spPr>
          <a:xfrm>
            <a:off x="1778684" y="4495908"/>
            <a:ext cx="85039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X</a:t>
            </a:r>
            <a:r>
              <a:rPr kumimoji="1"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10</a:t>
            </a:r>
            <a:r>
              <a:rPr kumimoji="1" lang="en-US" altLang="zh-CN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6</a:t>
            </a:r>
            <a:endParaRPr kumimoji="1" lang="zh-CN" altLang="en-US" baseline="30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5FD2E6-34FF-A84D-083D-186D9ABC71CF}"/>
              </a:ext>
            </a:extLst>
          </p:cNvPr>
          <p:cNvSpPr/>
          <p:nvPr/>
        </p:nvSpPr>
        <p:spPr>
          <a:xfrm>
            <a:off x="5227000" y="4518641"/>
            <a:ext cx="85039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X</a:t>
            </a:r>
            <a:r>
              <a:rPr kumimoji="1"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10</a:t>
            </a:r>
            <a:r>
              <a:rPr kumimoji="1" lang="en-US" altLang="zh-CN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9</a:t>
            </a:r>
            <a:endParaRPr kumimoji="1" lang="zh-CN" altLang="en-US" baseline="30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76A957-0F66-DC32-E980-1F4A29F62935}"/>
              </a:ext>
            </a:extLst>
          </p:cNvPr>
          <p:cNvSpPr/>
          <p:nvPr/>
        </p:nvSpPr>
        <p:spPr>
          <a:xfrm>
            <a:off x="2182758" y="3764939"/>
            <a:ext cx="2086708" cy="720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Tensor</a:t>
            </a:r>
            <a:r>
              <a:rPr kumimoji="1"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Programs</a:t>
            </a:r>
            <a:endParaRPr kumimoji="1"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3B3102-0618-2C63-1CB1-F84157F5FF51}"/>
              </a:ext>
            </a:extLst>
          </p:cNvPr>
          <p:cNvSpPr/>
          <p:nvPr/>
        </p:nvSpPr>
        <p:spPr>
          <a:xfrm>
            <a:off x="383094" y="3775908"/>
            <a:ext cx="5712906" cy="1440000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FAF98C-1B26-EF3A-83B7-4C2C780EE0CC}"/>
              </a:ext>
            </a:extLst>
          </p:cNvPr>
          <p:cNvSpPr/>
          <p:nvPr/>
        </p:nvSpPr>
        <p:spPr>
          <a:xfrm>
            <a:off x="2182758" y="1760195"/>
            <a:ext cx="2097730" cy="7200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Subgraph</a:t>
            </a:r>
            <a:endParaRPr kumimoji="1"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DC1B4D-B1D0-859A-4747-F2EAFE887A7F}"/>
              </a:ext>
            </a:extLst>
          </p:cNvPr>
          <p:cNvSpPr/>
          <p:nvPr/>
        </p:nvSpPr>
        <p:spPr>
          <a:xfrm>
            <a:off x="751902" y="4518641"/>
            <a:ext cx="1026782" cy="369332"/>
          </a:xfrm>
          <a:prstGeom prst="rect">
            <a:avLst/>
          </a:prstGeom>
          <a:ln w="19050"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CPU</a:t>
            </a:r>
            <a:endParaRPr kumimoji="1"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356F9B-8036-8074-C17F-DC508679CF82}"/>
              </a:ext>
            </a:extLst>
          </p:cNvPr>
          <p:cNvSpPr/>
          <p:nvPr/>
        </p:nvSpPr>
        <p:spPr>
          <a:xfrm>
            <a:off x="4200218" y="4518641"/>
            <a:ext cx="1026782" cy="369332"/>
          </a:xfrm>
          <a:prstGeom prst="rect">
            <a:avLst/>
          </a:prstGeom>
          <a:ln w="19050"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GPU</a:t>
            </a:r>
            <a:endParaRPr kumimoji="1"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C64B2C5-6206-14E9-778A-48E52DDF9483}"/>
              </a:ext>
            </a:extLst>
          </p:cNvPr>
          <p:cNvSpPr txBox="1"/>
          <p:nvPr/>
        </p:nvSpPr>
        <p:spPr>
          <a:xfrm>
            <a:off x="7048251" y="1167882"/>
            <a:ext cx="413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most accurate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4C997A6-BE54-EEF4-F04D-F821CD6F7C98}"/>
                  </a:ext>
                </a:extLst>
              </p:cNvPr>
              <p:cNvSpPr txBox="1"/>
              <p:nvPr/>
            </p:nvSpPr>
            <p:spPr>
              <a:xfrm>
                <a:off x="6914033" y="2044275"/>
                <a:ext cx="4401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500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ms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p>
                      </m:sSup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5.78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days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4C997A6-BE54-EEF4-F04D-F821CD6F7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033" y="2044275"/>
                <a:ext cx="4401600" cy="369332"/>
              </a:xfrm>
              <a:prstGeom prst="rect">
                <a:avLst/>
              </a:prstGeom>
              <a:blipFill>
                <a:blip r:embed="rId2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FF76E176-2756-DDAC-D5F5-3A833CEF6EA1}"/>
              </a:ext>
            </a:extLst>
          </p:cNvPr>
          <p:cNvSpPr txBox="1"/>
          <p:nvPr/>
        </p:nvSpPr>
        <p:spPr>
          <a:xfrm>
            <a:off x="9005108" y="1167882"/>
            <a:ext cx="171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inefficient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81FB013-90C9-D023-5F59-967789668A9B}"/>
              </a:ext>
            </a:extLst>
          </p:cNvPr>
          <p:cNvSpPr txBox="1"/>
          <p:nvPr/>
        </p:nvSpPr>
        <p:spPr>
          <a:xfrm>
            <a:off x="7072360" y="1406962"/>
            <a:ext cx="41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approach: Execute each candidate on the target hardware.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7655FF-5F78-755D-23BD-E2178B2C58F0}"/>
              </a:ext>
            </a:extLst>
          </p:cNvPr>
          <p:cNvSpPr/>
          <p:nvPr/>
        </p:nvSpPr>
        <p:spPr>
          <a:xfrm>
            <a:off x="7048251" y="1148578"/>
            <a:ext cx="4036060" cy="1296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9ED0023-CE1B-74DF-2B09-9A13340D6F2D}"/>
              </a:ext>
            </a:extLst>
          </p:cNvPr>
          <p:cNvSpPr/>
          <p:nvPr/>
        </p:nvSpPr>
        <p:spPr>
          <a:xfrm>
            <a:off x="7048251" y="2772245"/>
            <a:ext cx="4036060" cy="64633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Search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Algorithm Guided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by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endParaRPr kumimoji="1"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kumimoji="1" lang="en-US" altLang="zh-CN" b="1" u="sng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Cost</a:t>
            </a:r>
            <a:r>
              <a:rPr kumimoji="1" lang="zh-CN" altLang="en-US" b="1" u="sng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b="1" u="sng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Model</a:t>
            </a:r>
            <a:endParaRPr kumimoji="1" lang="zh-CN" altLang="en-US" b="1" u="sng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A3EA8358-BE3C-4E37-D012-30760EBFFB94}"/>
              </a:ext>
            </a:extLst>
          </p:cNvPr>
          <p:cNvCxnSpPr>
            <a:cxnSpLocks/>
          </p:cNvCxnSpPr>
          <p:nvPr/>
        </p:nvCxnSpPr>
        <p:spPr>
          <a:xfrm>
            <a:off x="5456664" y="3106562"/>
            <a:ext cx="138464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565791E8-B4EA-FB3E-F9FF-F2AD4792E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330" y="3667397"/>
            <a:ext cx="4043982" cy="2971754"/>
          </a:xfrm>
        </p:spPr>
        <p:txBody>
          <a:bodyPr>
            <a:normAutofit fontScale="40000" lnSpcReduction="20000"/>
          </a:bodyPr>
          <a:lstStyle/>
          <a:p>
            <a:pPr marL="0" indent="0" algn="l">
              <a:buNone/>
            </a:pPr>
            <a:r>
              <a:rPr kumimoji="1" lang="en-US" altLang="zh-CN" sz="4500" dirty="0">
                <a:latin typeface="Arial" panose="020B0604020202020204" pitchFamily="34" charset="0"/>
                <a:cs typeface="Arial" panose="020B0604020202020204" pitchFamily="34" charset="0"/>
              </a:rPr>
              <a:t>Previous works:</a:t>
            </a:r>
          </a:p>
          <a:p>
            <a:pPr marL="179388" indent="-250825" algn="l"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kumimoji="1" lang="en" altLang="zh-CN" sz="4000" b="0" dirty="0">
                <a:latin typeface="Arial" panose="020B0604020202020204" pitchFamily="34" charset="0"/>
                <a:cs typeface="Arial" panose="020B0604020202020204" pitchFamily="34" charset="0"/>
              </a:rPr>
              <a:t>Empirical Formula Cost Model</a:t>
            </a:r>
          </a:p>
          <a:p>
            <a:pPr marL="258763" lvl="1" indent="0">
              <a:buClr>
                <a:schemeClr val="tx1"/>
              </a:buClr>
              <a:buSzPct val="80000"/>
              <a:buNone/>
            </a:pPr>
            <a:r>
              <a:rPr kumimoji="1" lang="en" altLang="zh-CN" sz="3300" dirty="0">
                <a:latin typeface="Arial" panose="020B0604020202020204" pitchFamily="34" charset="0"/>
                <a:cs typeface="Arial" panose="020B0604020202020204" pitchFamily="34" charset="0"/>
              </a:rPr>
              <a:t>Halide16</a:t>
            </a:r>
          </a:p>
          <a:p>
            <a:pPr marL="179388" indent="-250825"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kumimoji="1" lang="en" altLang="zh-CN" sz="4000" b="0" dirty="0">
                <a:latin typeface="Arial" panose="020B0604020202020204" pitchFamily="34" charset="0"/>
                <a:cs typeface="Arial" panose="020B0604020202020204" pitchFamily="34" charset="0"/>
              </a:rPr>
              <a:t>Online Learning Cost Model</a:t>
            </a:r>
          </a:p>
          <a:p>
            <a:pPr marL="258763" lvl="1" indent="0">
              <a:buClr>
                <a:schemeClr val="tx1"/>
              </a:buClr>
              <a:buSzPct val="80000"/>
              <a:buNone/>
            </a:pPr>
            <a:r>
              <a:rPr kumimoji="1" lang="en" altLang="zh-CN" sz="3300" dirty="0" err="1">
                <a:latin typeface="Arial" panose="020B0604020202020204" pitchFamily="34" charset="0"/>
                <a:cs typeface="Arial" panose="020B0604020202020204" pitchFamily="34" charset="0"/>
              </a:rPr>
              <a:t>AutoTVM</a:t>
            </a:r>
            <a:r>
              <a:rPr kumimoji="1" lang="en" altLang="zh-CN" sz="3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en" altLang="zh-CN" sz="3300" dirty="0" err="1">
                <a:latin typeface="Arial" panose="020B0604020202020204" pitchFamily="34" charset="0"/>
                <a:cs typeface="Arial" panose="020B0604020202020204" pitchFamily="34" charset="0"/>
              </a:rPr>
              <a:t>Ansor</a:t>
            </a:r>
            <a:r>
              <a:rPr kumimoji="1" lang="en" altLang="zh-CN" sz="3300" dirty="0">
                <a:latin typeface="Arial" panose="020B0604020202020204" pitchFamily="34" charset="0"/>
                <a:cs typeface="Arial" panose="020B0604020202020204" pitchFamily="34" charset="0"/>
              </a:rPr>
              <a:t>, Chameleon, </a:t>
            </a:r>
            <a:r>
              <a:rPr kumimoji="1" lang="en" altLang="zh-CN" sz="3300" dirty="0" err="1">
                <a:latin typeface="Arial" panose="020B0604020202020204" pitchFamily="34" charset="0"/>
                <a:cs typeface="Arial" panose="020B0604020202020204" pitchFamily="34" charset="0"/>
              </a:rPr>
              <a:t>FlexTensor</a:t>
            </a:r>
            <a:r>
              <a:rPr kumimoji="1" lang="en" altLang="zh-CN" sz="3300" dirty="0">
                <a:latin typeface="Arial" panose="020B0604020202020204" pitchFamily="34" charset="0"/>
                <a:cs typeface="Arial" panose="020B0604020202020204" pitchFamily="34" charset="0"/>
              </a:rPr>
              <a:t>, Halide20</a:t>
            </a:r>
          </a:p>
          <a:p>
            <a:pPr marL="179388" indent="-250825"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kumimoji="1" lang="en" altLang="zh-CN" sz="4000" b="0" dirty="0">
                <a:latin typeface="Arial" panose="020B0604020202020204" pitchFamily="34" charset="0"/>
                <a:cs typeface="Arial" panose="020B0604020202020204" pitchFamily="34" charset="0"/>
              </a:rPr>
              <a:t>Offline Learning Cost Model</a:t>
            </a:r>
          </a:p>
          <a:p>
            <a:pPr marL="258763" lvl="1" indent="0">
              <a:buClr>
                <a:schemeClr val="tx1"/>
              </a:buClr>
              <a:buSzPct val="80000"/>
              <a:buNone/>
            </a:pPr>
            <a:r>
              <a:rPr kumimoji="1" lang="en" altLang="zh-CN" sz="3300" dirty="0" err="1">
                <a:latin typeface="Arial" panose="020B0604020202020204" pitchFamily="34" charset="0"/>
                <a:cs typeface="Arial" panose="020B0604020202020204" pitchFamily="34" charset="0"/>
              </a:rPr>
              <a:t>TenSet</a:t>
            </a:r>
            <a:r>
              <a:rPr kumimoji="1" lang="en" altLang="zh-CN" sz="3300" dirty="0">
                <a:latin typeface="Arial" panose="020B0604020202020204" pitchFamily="34" charset="0"/>
                <a:cs typeface="Arial" panose="020B0604020202020204" pitchFamily="34" charset="0"/>
              </a:rPr>
              <a:t>, TIRAMISU cost model, The work of Benoit Steiner et al.</a:t>
            </a:r>
            <a:endParaRPr kumimoji="1" lang="zh-CN" alt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dirty="0"/>
          </a:p>
        </p:txBody>
      </p: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4511B34B-D5B5-A738-5DB9-CB7DAB316805}"/>
              </a:ext>
            </a:extLst>
          </p:cNvPr>
          <p:cNvCxnSpPr>
            <a:cxnSpLocks/>
          </p:cNvCxnSpPr>
          <p:nvPr/>
        </p:nvCxnSpPr>
        <p:spPr>
          <a:xfrm>
            <a:off x="3239547" y="4353339"/>
            <a:ext cx="0" cy="70692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82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3" grpId="0"/>
      <p:bldP spid="24" grpId="0"/>
      <p:bldP spid="25" grpId="0"/>
      <p:bldP spid="26" grpId="0"/>
      <p:bldP spid="27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307D52-92C1-B066-539A-81378EEB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5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A12B25F-428D-6D83-D7E4-6D9C5D65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Challenges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82CD7BA-290B-3000-7070-417116C9A523}"/>
              </a:ext>
            </a:extLst>
          </p:cNvPr>
          <p:cNvSpPr txBox="1"/>
          <p:nvPr/>
        </p:nvSpPr>
        <p:spPr>
          <a:xfrm>
            <a:off x="861028" y="1671766"/>
            <a:ext cx="46718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tx1"/>
              </a:buClr>
              <a:buSzPct val="80000"/>
              <a:buNone/>
            </a:pPr>
            <a:r>
              <a:rPr kumimoji="1" lang="en-US" altLang="zh-CN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Ansor</a:t>
            </a:r>
            <a:r>
              <a:rPr kumimoji="1" lang="zh-CN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zh-CN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TenSet</a:t>
            </a:r>
            <a:endParaRPr kumimoji="1" lang="en-US" altLang="zh-C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Extract</a:t>
            </a:r>
            <a:r>
              <a:rPr kumimoji="1" lang="en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 164 features from five aspects for the innermost assignment statement</a:t>
            </a:r>
            <a:endParaRPr lang="en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FA04870-A754-CCD8-18D7-23C7FB8DC911}"/>
              </a:ext>
            </a:extLst>
          </p:cNvPr>
          <p:cNvSpPr txBox="1"/>
          <p:nvPr/>
        </p:nvSpPr>
        <p:spPr>
          <a:xfrm>
            <a:off x="5860410" y="1671766"/>
            <a:ext cx="46718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tx1"/>
              </a:buClr>
              <a:buSzPct val="80000"/>
              <a:buNone/>
            </a:pPr>
            <a:r>
              <a:rPr kumimoji="1"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TIRAMISU cost model</a:t>
            </a: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Extract</a:t>
            </a:r>
            <a:r>
              <a:rPr kumimoji="1" lang="zh-CN" alt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2534 features from the innermost assignment statement</a:t>
            </a: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xtract the AST structure as a computational stream to forward propagate input features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B110E6-35A0-53D9-24A6-62C1E749501B}"/>
              </a:ext>
            </a:extLst>
          </p:cNvPr>
          <p:cNvSpPr txBox="1"/>
          <p:nvPr/>
        </p:nvSpPr>
        <p:spPr>
          <a:xfrm>
            <a:off x="861028" y="1004047"/>
            <a:ext cx="4671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  <a:buSzPct val="80000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C1: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b="1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Feature Extraction</a:t>
            </a:r>
            <a:endParaRPr kumimoji="1" lang="zh-CN" altLang="en-US" sz="2000" b="1" u="sng" dirty="0">
              <a:solidFill>
                <a:srgbClr val="FF00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778829-DD7C-E8A4-07CB-2E7D8CE0ECD8}"/>
              </a:ext>
            </a:extLst>
          </p:cNvPr>
          <p:cNvSpPr txBox="1"/>
          <p:nvPr/>
        </p:nvSpPr>
        <p:spPr>
          <a:xfrm>
            <a:off x="869217" y="3161641"/>
            <a:ext cx="46718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tx1"/>
              </a:buClr>
              <a:buSzPct val="80000"/>
              <a:buNone/>
            </a:pPr>
            <a:r>
              <a:rPr kumimoji="1"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Drawbacks</a:t>
            </a: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feature engineering</a:t>
            </a: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endParaRPr lang="en" altLang="zh-CN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6D47E4-F975-E258-9BC5-7336C07595EE}"/>
              </a:ext>
            </a:extLst>
          </p:cNvPr>
          <p:cNvSpPr txBox="1"/>
          <p:nvPr/>
        </p:nvSpPr>
        <p:spPr>
          <a:xfrm>
            <a:off x="5860410" y="3161641"/>
            <a:ext cx="46718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tx1"/>
              </a:buClr>
              <a:buSzPct val="80000"/>
              <a:buNone/>
            </a:pPr>
            <a:r>
              <a:rPr kumimoji="1"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Drawbacks</a:t>
            </a: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feature engineering</a:t>
            </a: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n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sparse</a:t>
            </a: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AST information in it is difficult to extract and utilize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34B7824B-6799-F4D5-DFF5-8A49E7F32AA6}"/>
              </a:ext>
            </a:extLst>
          </p:cNvPr>
          <p:cNvCxnSpPr/>
          <p:nvPr/>
        </p:nvCxnSpPr>
        <p:spPr>
          <a:xfrm>
            <a:off x="5625548" y="1520687"/>
            <a:ext cx="0" cy="326253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FF438622-25E4-CCD0-3BB1-6C63DA9A4EE4}"/>
              </a:ext>
            </a:extLst>
          </p:cNvPr>
          <p:cNvCxnSpPr>
            <a:cxnSpLocks/>
          </p:cNvCxnSpPr>
          <p:nvPr/>
        </p:nvCxnSpPr>
        <p:spPr>
          <a:xfrm>
            <a:off x="725557" y="4899991"/>
            <a:ext cx="965347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DDF05E4-C9D2-1C95-DDDD-1A9EC6266A1F}"/>
              </a:ext>
            </a:extLst>
          </p:cNvPr>
          <p:cNvSpPr txBox="1"/>
          <p:nvPr/>
        </p:nvSpPr>
        <p:spPr>
          <a:xfrm>
            <a:off x="861028" y="5093651"/>
            <a:ext cx="95180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tx1"/>
              </a:buClr>
              <a:buSzPct val="80000"/>
              <a:buNone/>
            </a:pPr>
            <a:r>
              <a:rPr kumimoji="1"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Ours</a:t>
            </a: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xtract features from schedule primitives rather than tensor programs</a:t>
            </a: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Treat schedule primitives as tensor language and turn the task of predicting tensor program latency into an NLP regression task</a:t>
            </a:r>
            <a:endParaRPr lang="en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75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307D52-92C1-B066-539A-81378EEB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6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A12B25F-428D-6D83-D7E4-6D9C5D65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Challenges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B110E6-35A0-53D9-24A6-62C1E749501B}"/>
              </a:ext>
            </a:extLst>
          </p:cNvPr>
          <p:cNvSpPr txBox="1"/>
          <p:nvPr/>
        </p:nvSpPr>
        <p:spPr>
          <a:xfrm>
            <a:off x="861028" y="1004047"/>
            <a:ext cx="4671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  <a:buSzPct val="80000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C2: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b="1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Cross-Hardware Unavailability</a:t>
            </a:r>
            <a:endParaRPr kumimoji="1" lang="zh-CN" altLang="en-US" sz="2000" b="1" u="sng" dirty="0">
              <a:solidFill>
                <a:srgbClr val="FF00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2921DED-E3AB-8D7D-2846-132514641661}"/>
              </a:ext>
            </a:extLst>
          </p:cNvPr>
          <p:cNvSpPr/>
          <p:nvPr/>
        </p:nvSpPr>
        <p:spPr>
          <a:xfrm>
            <a:off x="2745362" y="3247196"/>
            <a:ext cx="2057400" cy="108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Machine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A</a:t>
            </a:r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剪去单角的矩形 9">
            <a:extLst>
              <a:ext uri="{FF2B5EF4-FFF2-40B4-BE49-F238E27FC236}">
                <a16:creationId xmlns:a16="http://schemas.microsoft.com/office/drawing/2014/main" id="{9D6C52BE-6292-774D-48BF-4633A4EBC805}"/>
              </a:ext>
            </a:extLst>
          </p:cNvPr>
          <p:cNvSpPr/>
          <p:nvPr/>
        </p:nvSpPr>
        <p:spPr>
          <a:xfrm>
            <a:off x="5386962" y="1669311"/>
            <a:ext cx="1418076" cy="1080000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Data</a:t>
            </a:r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95E729-C518-95B3-EFD8-4C45077C6599}"/>
              </a:ext>
            </a:extLst>
          </p:cNvPr>
          <p:cNvSpPr/>
          <p:nvPr/>
        </p:nvSpPr>
        <p:spPr>
          <a:xfrm>
            <a:off x="5355212" y="4769714"/>
            <a:ext cx="1481576" cy="10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Cost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Model</a:t>
            </a:r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8A7CC0F-C487-93D4-95F9-E309BF2873CC}"/>
              </a:ext>
            </a:extLst>
          </p:cNvPr>
          <p:cNvSpPr/>
          <p:nvPr/>
        </p:nvSpPr>
        <p:spPr>
          <a:xfrm>
            <a:off x="8701662" y="3247196"/>
            <a:ext cx="2057400" cy="108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Machine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B</a:t>
            </a:r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D4ECB09-A1ED-5A94-7DC3-C63B16612F10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3774062" y="2209311"/>
            <a:ext cx="1612900" cy="103788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BBDD650D-8422-C955-BEE0-86018F607544}"/>
              </a:ext>
            </a:extLst>
          </p:cNvPr>
          <p:cNvCxnSpPr>
            <a:cxnSpLocks/>
            <a:stCxn id="10" idx="1"/>
            <a:endCxn id="12" idx="0"/>
          </p:cNvCxnSpPr>
          <p:nvPr/>
        </p:nvCxnSpPr>
        <p:spPr>
          <a:xfrm>
            <a:off x="6096000" y="2749311"/>
            <a:ext cx="0" cy="202040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F650F500-9021-2DD7-648A-AC1D04507904}"/>
              </a:ext>
            </a:extLst>
          </p:cNvPr>
          <p:cNvCxnSpPr>
            <a:cxnSpLocks/>
            <a:stCxn id="12" idx="1"/>
            <a:endCxn id="9" idx="4"/>
          </p:cNvCxnSpPr>
          <p:nvPr/>
        </p:nvCxnSpPr>
        <p:spPr>
          <a:xfrm flipH="1" flipV="1">
            <a:off x="3774062" y="4327196"/>
            <a:ext cx="1581150" cy="98251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2B64BB1-ABD9-5CC3-FE75-7B73538D0BD0}"/>
              </a:ext>
            </a:extLst>
          </p:cNvPr>
          <p:cNvCxnSpPr>
            <a:cxnSpLocks/>
            <a:stCxn id="12" idx="3"/>
            <a:endCxn id="13" idx="4"/>
          </p:cNvCxnSpPr>
          <p:nvPr/>
        </p:nvCxnSpPr>
        <p:spPr>
          <a:xfrm flipV="1">
            <a:off x="6836788" y="4327196"/>
            <a:ext cx="2893574" cy="98251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33B5CD52-31F0-37F7-577B-91420B58D62C}"/>
              </a:ext>
            </a:extLst>
          </p:cNvPr>
          <p:cNvCxnSpPr>
            <a:cxnSpLocks/>
            <a:stCxn id="13" idx="2"/>
            <a:endCxn id="9" idx="6"/>
          </p:cNvCxnSpPr>
          <p:nvPr/>
        </p:nvCxnSpPr>
        <p:spPr>
          <a:xfrm flipH="1">
            <a:off x="4802762" y="3787196"/>
            <a:ext cx="3898900" cy="0"/>
          </a:xfrm>
          <a:prstGeom prst="straightConnector1">
            <a:avLst/>
          </a:prstGeom>
          <a:ln w="635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893EC656-2C8F-C70F-355C-914936FDEF42}"/>
              </a:ext>
            </a:extLst>
          </p:cNvPr>
          <p:cNvSpPr/>
          <p:nvPr/>
        </p:nvSpPr>
        <p:spPr>
          <a:xfrm>
            <a:off x="6591419" y="3341411"/>
            <a:ext cx="184177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Domain</a:t>
            </a:r>
            <a:r>
              <a:rPr kumimoji="1"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Gap</a:t>
            </a:r>
            <a:endParaRPr kumimoji="1" lang="zh-CN" altLang="en-US" b="1" u="sng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E5EF42A-E02A-C9E7-9219-D5A7C26440B2}"/>
              </a:ext>
            </a:extLst>
          </p:cNvPr>
          <p:cNvSpPr/>
          <p:nvPr/>
        </p:nvSpPr>
        <p:spPr>
          <a:xfrm>
            <a:off x="7780774" y="4919296"/>
            <a:ext cx="249568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Poor Performance 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8F2E445-B39C-453D-C36A-A027B6FCE20E}"/>
              </a:ext>
            </a:extLst>
          </p:cNvPr>
          <p:cNvSpPr/>
          <p:nvPr/>
        </p:nvSpPr>
        <p:spPr>
          <a:xfrm>
            <a:off x="2338824" y="4919296"/>
            <a:ext cx="249568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High Performance </a:t>
            </a:r>
          </a:p>
        </p:txBody>
      </p:sp>
    </p:spTree>
    <p:extLst>
      <p:ext uri="{BB962C8B-B14F-4D97-AF65-F5344CB8AC3E}">
        <p14:creationId xmlns:p14="http://schemas.microsoft.com/office/powerpoint/2010/main" val="257917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30" grpId="0"/>
      <p:bldP spid="32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307D52-92C1-B066-539A-81378EEB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7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A12B25F-428D-6D83-D7E4-6D9C5D65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Challenges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82CD7BA-290B-3000-7070-417116C9A523}"/>
              </a:ext>
            </a:extLst>
          </p:cNvPr>
          <p:cNvSpPr txBox="1"/>
          <p:nvPr/>
        </p:nvSpPr>
        <p:spPr>
          <a:xfrm>
            <a:off x="861028" y="1671766"/>
            <a:ext cx="46718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tx1"/>
              </a:buClr>
              <a:buSzPct val="80000"/>
              <a:buNone/>
            </a:pPr>
            <a:r>
              <a:rPr kumimoji="1" lang="en-US" altLang="zh-CN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TenSet</a:t>
            </a:r>
            <a:endParaRPr kumimoji="1" lang="en-US" altLang="zh-C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uild a local model to predict the latency gap between the source and target hardware</a:t>
            </a:r>
            <a:endParaRPr lang="en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FA04870-A754-CCD8-18D7-23C7FB8DC911}"/>
              </a:ext>
            </a:extLst>
          </p:cNvPr>
          <p:cNvSpPr txBox="1"/>
          <p:nvPr/>
        </p:nvSpPr>
        <p:spPr>
          <a:xfrm>
            <a:off x="5860410" y="1671766"/>
            <a:ext cx="46718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tx1"/>
              </a:buClr>
              <a:buSzPct val="80000"/>
              <a:buNone/>
            </a:pPr>
            <a:r>
              <a:rPr kumimoji="1"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Moses</a:t>
            </a: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b="0" dirty="0">
                <a:latin typeface="Arial" panose="020B0604020202020204" pitchFamily="34" charset="0"/>
                <a:cs typeface="Arial" panose="020B0604020202020204" pitchFamily="34" charset="0"/>
              </a:rPr>
              <a:t>Use model distillation to distill out transferable and non-transferable parameters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B110E6-35A0-53D9-24A6-62C1E749501B}"/>
              </a:ext>
            </a:extLst>
          </p:cNvPr>
          <p:cNvSpPr txBox="1"/>
          <p:nvPr/>
        </p:nvSpPr>
        <p:spPr>
          <a:xfrm>
            <a:off x="861028" y="1004047"/>
            <a:ext cx="4671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  <a:buSzPct val="80000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C2: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b="1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Cross-Hardware Unavailability</a:t>
            </a:r>
            <a:endParaRPr kumimoji="1" lang="zh-CN" altLang="en-US" sz="2000" b="1" u="sng" dirty="0">
              <a:solidFill>
                <a:srgbClr val="FF00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778829-DD7C-E8A4-07CB-2E7D8CE0ECD8}"/>
              </a:ext>
            </a:extLst>
          </p:cNvPr>
          <p:cNvSpPr txBox="1"/>
          <p:nvPr/>
        </p:nvSpPr>
        <p:spPr>
          <a:xfrm>
            <a:off x="869217" y="3161641"/>
            <a:ext cx="46718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tx1"/>
              </a:buClr>
              <a:buSzPct val="80000"/>
              <a:buNone/>
            </a:pPr>
            <a:r>
              <a:rPr kumimoji="1"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Drawbacks</a:t>
            </a: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Suboptimal performance</a:t>
            </a:r>
            <a:endParaRPr lang="en" altLang="zh-CN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6D47E4-F975-E258-9BC5-7336C07595EE}"/>
              </a:ext>
            </a:extLst>
          </p:cNvPr>
          <p:cNvSpPr txBox="1"/>
          <p:nvPr/>
        </p:nvSpPr>
        <p:spPr>
          <a:xfrm>
            <a:off x="5860410" y="3161641"/>
            <a:ext cx="4671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tx1"/>
              </a:buClr>
              <a:buSzPct val="80000"/>
              <a:buNone/>
            </a:pPr>
            <a:r>
              <a:rPr kumimoji="1"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open source</a:t>
            </a:r>
            <a:endParaRPr lang="en" altLang="zh-CN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34B7824B-6799-F4D5-DFF5-8A49E7F32AA6}"/>
              </a:ext>
            </a:extLst>
          </p:cNvPr>
          <p:cNvCxnSpPr/>
          <p:nvPr/>
        </p:nvCxnSpPr>
        <p:spPr>
          <a:xfrm>
            <a:off x="5625548" y="1520687"/>
            <a:ext cx="0" cy="326253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DDF05E4-C9D2-1C95-DDDD-1A9EC6266A1F}"/>
              </a:ext>
            </a:extLst>
          </p:cNvPr>
          <p:cNvSpPr txBox="1"/>
          <p:nvPr/>
        </p:nvSpPr>
        <p:spPr>
          <a:xfrm>
            <a:off x="861028" y="5093651"/>
            <a:ext cx="95180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tx1"/>
              </a:buClr>
              <a:buSzPct val="80000"/>
              <a:buNone/>
            </a:pPr>
            <a:r>
              <a:rPr kumimoji="1"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Ours</a:t>
            </a: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Use multi-task learning techniques to solve 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en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ross-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r>
              <a:rPr kumimoji="1" lang="en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unavailability</a:t>
            </a:r>
          </a:p>
          <a:p>
            <a:pPr marL="252000" indent="-180000">
              <a:buClr>
                <a:schemeClr val="tx1"/>
              </a:buClr>
              <a:buSzPct val="70000"/>
              <a:buFont typeface="Wingdings" pitchFamily="2" charset="2"/>
              <a:buChar char="l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Use shared and non-shared parameters to fit hardware-independent and hardware-dependent features</a:t>
            </a:r>
            <a:endParaRPr lang="en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9C01A34-B873-86DC-1B77-DE1C4CFF715B}"/>
              </a:ext>
            </a:extLst>
          </p:cNvPr>
          <p:cNvCxnSpPr>
            <a:cxnSpLocks/>
          </p:cNvCxnSpPr>
          <p:nvPr/>
        </p:nvCxnSpPr>
        <p:spPr>
          <a:xfrm>
            <a:off x="725557" y="4899991"/>
            <a:ext cx="965347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4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0846AA-F3D3-5922-234C-D2B62EE1C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8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320FD69-22A9-7FB9-F7F1-D35BCF2A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System Overview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A79CFC-BFF8-CFE9-CCB3-3CA79A432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378" y="876588"/>
            <a:ext cx="7299244" cy="558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4BD71B7-5D7B-D79B-EE78-A24D61E9B6E5}"/>
              </a:ext>
            </a:extLst>
          </p:cNvPr>
          <p:cNvSpPr txBox="1"/>
          <p:nvPr/>
        </p:nvSpPr>
        <p:spPr>
          <a:xfrm>
            <a:off x="719711" y="1195239"/>
            <a:ext cx="124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  <a:buSzPct val="80000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endParaRPr kumimoji="1" lang="zh-CN" altLang="en-US" sz="2000" b="1" u="sng" dirty="0">
              <a:solidFill>
                <a:srgbClr val="FF00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488F73-2FAD-6FE9-8F5A-A293EF397A10}"/>
              </a:ext>
            </a:extLst>
          </p:cNvPr>
          <p:cNvSpPr/>
          <p:nvPr/>
        </p:nvSpPr>
        <p:spPr>
          <a:xfrm>
            <a:off x="7222836" y="4673599"/>
            <a:ext cx="2695506" cy="58306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A0E34F-0FF7-0438-4D64-FB2F66927795}"/>
              </a:ext>
            </a:extLst>
          </p:cNvPr>
          <p:cNvSpPr/>
          <p:nvPr/>
        </p:nvSpPr>
        <p:spPr>
          <a:xfrm>
            <a:off x="4460240" y="728732"/>
            <a:ext cx="2611120" cy="117312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ACBE2A-85D0-5E78-9CA7-389FC0785627}"/>
              </a:ext>
            </a:extLst>
          </p:cNvPr>
          <p:cNvSpPr/>
          <p:nvPr/>
        </p:nvSpPr>
        <p:spPr>
          <a:xfrm>
            <a:off x="4683195" y="5470696"/>
            <a:ext cx="2032565" cy="103669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822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0846AA-F3D3-5922-234C-D2B62EE1C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86CFBB55-5383-4680-AC02-FAC14F853CF3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>
                <a:defRPr/>
              </a:pPr>
              <a:t>9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320FD69-22A9-7FB9-F7F1-D35BCF2A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System Overview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70C6A5-611B-2944-23FB-9969375653F6}"/>
              </a:ext>
            </a:extLst>
          </p:cNvPr>
          <p:cNvSpPr txBox="1"/>
          <p:nvPr/>
        </p:nvSpPr>
        <p:spPr>
          <a:xfrm>
            <a:off x="719711" y="1195239"/>
            <a:ext cx="1333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  <a:buSzPct val="80000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Inference</a:t>
            </a:r>
            <a:endParaRPr kumimoji="1" lang="zh-CN" altLang="en-US" sz="2000" b="1" u="sng" dirty="0">
              <a:solidFill>
                <a:srgbClr val="FF00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D9D9C5F-DE6E-28A7-CA24-6D8588B2A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00" y="876588"/>
            <a:ext cx="7299243" cy="5580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D84FAD8-9D56-EF61-79A8-809BA2E81B45}"/>
              </a:ext>
            </a:extLst>
          </p:cNvPr>
          <p:cNvSpPr/>
          <p:nvPr/>
        </p:nvSpPr>
        <p:spPr>
          <a:xfrm>
            <a:off x="4674033" y="5483583"/>
            <a:ext cx="2041727" cy="101364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D31AADB-E67C-6352-6A56-CE3F1099B9F9}"/>
              </a:ext>
            </a:extLst>
          </p:cNvPr>
          <p:cNvSpPr/>
          <p:nvPr/>
        </p:nvSpPr>
        <p:spPr>
          <a:xfrm>
            <a:off x="4586336" y="1775338"/>
            <a:ext cx="2341655" cy="79514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442C9D-5837-FE6A-A7B9-813EAFE4625B}"/>
              </a:ext>
            </a:extLst>
          </p:cNvPr>
          <p:cNvSpPr/>
          <p:nvPr/>
        </p:nvSpPr>
        <p:spPr>
          <a:xfrm>
            <a:off x="4667616" y="3882443"/>
            <a:ext cx="2139584" cy="107563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224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  <p:bldP spid="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>
          <a:defRPr dirty="0" smtClean="0">
            <a:latin typeface="微软雅黑" pitchFamily="34" charset="-122"/>
            <a:ea typeface="微软雅黑" pitchFamily="34" charset="-122"/>
          </a:defRPr>
        </a:defPPr>
      </a:lstStyle>
    </a:spDef>
    <a:txDef>
      <a:spPr>
        <a:noFill/>
      </a:spPr>
      <a:bodyPr wrap="non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28126</TotalTime>
  <Words>1164</Words>
  <Application>Microsoft Macintosh PowerPoint</Application>
  <PresentationFormat>宽屏</PresentationFormat>
  <Paragraphs>210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等线</vt:lpstr>
      <vt:lpstr>微软雅黑</vt:lpstr>
      <vt:lpstr>system-ui</vt:lpstr>
      <vt:lpstr>Arial</vt:lpstr>
      <vt:lpstr>Cambria Math</vt:lpstr>
      <vt:lpstr>Wingdings</vt:lpstr>
      <vt:lpstr>Office 主题​​</vt:lpstr>
      <vt:lpstr>PowerPoint 演示文稿</vt:lpstr>
      <vt:lpstr>Tensor Compiler</vt:lpstr>
      <vt:lpstr>An Example</vt:lpstr>
      <vt:lpstr>How to Search?</vt:lpstr>
      <vt:lpstr>Challenges</vt:lpstr>
      <vt:lpstr>Challenges</vt:lpstr>
      <vt:lpstr>Challenges</vt:lpstr>
      <vt:lpstr>System Overview</vt:lpstr>
      <vt:lpstr>System Overview</vt:lpstr>
      <vt:lpstr>Feature Extraction</vt:lpstr>
      <vt:lpstr>Feature Extraction</vt:lpstr>
      <vt:lpstr>Feature Extraction</vt:lpstr>
      <vt:lpstr>TLP</vt:lpstr>
      <vt:lpstr>Feasibility Analysis</vt:lpstr>
      <vt:lpstr>Feasibility Analysis</vt:lpstr>
      <vt:lpstr>MTL-TLP</vt:lpstr>
      <vt:lpstr>Feasibility Analysis</vt:lpstr>
      <vt:lpstr>Evaluation</vt:lpstr>
      <vt:lpstr>Evaluation</vt:lpstr>
      <vt:lpstr>TLP with Dataset-Based Metrics</vt:lpstr>
      <vt:lpstr>MTL-TLP with Dataset-Based Metrics</vt:lpstr>
      <vt:lpstr>Search-Based metrics</vt:lpstr>
      <vt:lpstr>Search-Based metrics</vt:lpstr>
      <vt:lpstr>Search-Based metrics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zhaiyi</cp:lastModifiedBy>
  <cp:revision>1216</cp:revision>
  <cp:lastPrinted>2023-02-20T12:58:05Z</cp:lastPrinted>
  <dcterms:created xsi:type="dcterms:W3CDTF">2018-06-04T22:40:57Z</dcterms:created>
  <dcterms:modified xsi:type="dcterms:W3CDTF">2023-03-19T08:38:01Z</dcterms:modified>
</cp:coreProperties>
</file>